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ppt/comments/comment26.xml" ContentType="application/vnd.openxmlformats-officedocument.presentationml.comments+xml"/>
  <Override PartName="/ppt/comments/comment27.xml" ContentType="application/vnd.openxmlformats-officedocument.presentationml.comments+xml"/>
  <Override PartName="/ppt/comments/comment28.xml" ContentType="application/vnd.openxmlformats-officedocument.presentationml.comments+xml"/>
  <Override PartName="/ppt/comments/comment29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9"/>
  </p:notesMasterIdLst>
  <p:sldIdLst>
    <p:sldId id="256" r:id="rId2"/>
    <p:sldId id="355" r:id="rId3"/>
    <p:sldId id="626" r:id="rId4"/>
    <p:sldId id="624" r:id="rId5"/>
    <p:sldId id="636" r:id="rId6"/>
    <p:sldId id="637" r:id="rId7"/>
    <p:sldId id="648" r:id="rId8"/>
    <p:sldId id="649" r:id="rId9"/>
    <p:sldId id="650" r:id="rId10"/>
    <p:sldId id="647" r:id="rId11"/>
    <p:sldId id="651" r:id="rId12"/>
    <p:sldId id="652" r:id="rId13"/>
    <p:sldId id="646" r:id="rId14"/>
    <p:sldId id="654" r:id="rId15"/>
    <p:sldId id="653" r:id="rId16"/>
    <p:sldId id="644" r:id="rId17"/>
    <p:sldId id="655" r:id="rId18"/>
    <p:sldId id="656" r:id="rId19"/>
    <p:sldId id="657" r:id="rId20"/>
    <p:sldId id="658" r:id="rId21"/>
    <p:sldId id="659" r:id="rId22"/>
    <p:sldId id="643" r:id="rId23"/>
    <p:sldId id="642" r:id="rId24"/>
    <p:sldId id="660" r:id="rId25"/>
    <p:sldId id="661" r:id="rId26"/>
    <p:sldId id="662" r:id="rId27"/>
    <p:sldId id="641" r:id="rId28"/>
    <p:sldId id="640" r:id="rId29"/>
    <p:sldId id="639" r:id="rId30"/>
    <p:sldId id="638" r:id="rId31"/>
    <p:sldId id="663" r:id="rId32"/>
    <p:sldId id="664" r:id="rId33"/>
    <p:sldId id="635" r:id="rId34"/>
    <p:sldId id="665" r:id="rId35"/>
    <p:sldId id="634" r:id="rId36"/>
    <p:sldId id="337" r:id="rId37"/>
    <p:sldId id="261" r:id="rId38"/>
  </p:sldIdLst>
  <p:sldSz cx="9144000" cy="6858000" type="screen4x3"/>
  <p:notesSz cx="6858000" cy="9144000"/>
  <p:custDataLst>
    <p:tags r:id="rId4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" initials="Н" lastIdx="1" clrIdx="0">
    <p:extLst>
      <p:ext uri="{19B8F6BF-5375-455C-9EA6-DF929625EA0E}">
        <p15:presenceInfo xmlns:p15="http://schemas.microsoft.com/office/powerpoint/2012/main" userId="b1e08cd8599a42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30T22:09:31.24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A3548-D397-48BA-B9A7-F0ED78D797F8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02CBA-1A6F-4006-A1D6-9A728F7DD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28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03;g6cf5bd7ce4_5_0:notes"/>
          <p:cNvSpPr>
            <a:spLocks noGrp="1" noRot="1" noChangeAspect="1" noTextEdit="1"/>
          </p:cNvSpPr>
          <p:nvPr>
            <p:ph type="sldImg" idx="2"/>
          </p:nvPr>
        </p:nvSpPr>
        <p:spPr>
          <a:ln>
            <a:miter lim="800000"/>
            <a:headEnd/>
            <a:tailEnd/>
          </a:ln>
        </p:spPr>
      </p:sp>
      <p:sp>
        <p:nvSpPr>
          <p:cNvPr id="32771" name="Google Shape;104;g6cf5bd7ce4_5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marL="0" indent="0" eaLnBrk="1" hangingPunct="1">
              <a:buSzPts val="1400"/>
            </a:pPr>
            <a:endParaRPr lang="ru-RU" altLang="ru-RU" sz="1100"/>
          </a:p>
        </p:txBody>
      </p:sp>
    </p:spTree>
    <p:extLst>
      <p:ext uri="{BB962C8B-B14F-4D97-AF65-F5344CB8AC3E}">
        <p14:creationId xmlns:p14="http://schemas.microsoft.com/office/powerpoint/2010/main" val="156204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2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75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777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32;p4"/>
          <p:cNvGrpSpPr>
            <a:grpSpLocks/>
          </p:cNvGrpSpPr>
          <p:nvPr/>
        </p:nvGrpSpPr>
        <p:grpSpPr bwMode="auto">
          <a:xfrm rot="10800000">
            <a:off x="1" y="4150784"/>
            <a:ext cx="3046413" cy="2707216"/>
            <a:chOff x="6098378" y="5"/>
            <a:chExt cx="3045625" cy="2030570"/>
          </a:xfrm>
        </p:grpSpPr>
        <p:sp>
          <p:nvSpPr>
            <p:cNvPr id="5" name="Google Shape;33;p4"/>
            <p:cNvSpPr>
              <a:spLocks noChangeArrowheads="1"/>
            </p:cNvSpPr>
            <p:nvPr/>
          </p:nvSpPr>
          <p:spPr bwMode="auto">
            <a:xfrm>
              <a:off x="8048911" y="5"/>
              <a:ext cx="1015737" cy="1014491"/>
            </a:xfrm>
            <a:prstGeom prst="rect">
              <a:avLst/>
            </a:prstGeom>
            <a:solidFill>
              <a:srgbClr val="0B5394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6" name="Google Shape;34;p4"/>
            <p:cNvSpPr>
              <a:spLocks noChangeArrowheads="1"/>
            </p:cNvSpPr>
            <p:nvPr/>
          </p:nvSpPr>
          <p:spPr bwMode="auto">
            <a:xfrm flipH="1">
              <a:off x="7114115" y="5"/>
              <a:ext cx="1014151" cy="1014491"/>
            </a:xfrm>
            <a:prstGeom prst="rtTriangle">
              <a:avLst/>
            </a:prstGeom>
            <a:solidFill>
              <a:srgbClr val="3D85C6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7" name="Google Shape;35;p4"/>
            <p:cNvSpPr>
              <a:spLocks noChangeArrowheads="1"/>
            </p:cNvSpPr>
            <p:nvPr/>
          </p:nvSpPr>
          <p:spPr bwMode="auto">
            <a:xfrm rot="10800000" flipH="1">
              <a:off x="7114115" y="-79376"/>
              <a:ext cx="1014151" cy="1016079"/>
            </a:xfrm>
            <a:prstGeom prst="rtTriangle">
              <a:avLst/>
            </a:prstGeom>
            <a:solidFill>
              <a:srgbClr val="FFE599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8" name="Google Shape;36;p4"/>
            <p:cNvSpPr>
              <a:spLocks noChangeArrowheads="1"/>
            </p:cNvSpPr>
            <p:nvPr/>
          </p:nvSpPr>
          <p:spPr bwMode="auto">
            <a:xfrm rot="10800000">
              <a:off x="6019024" y="-79376"/>
              <a:ext cx="1015737" cy="1016079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  <p:sp>
          <p:nvSpPr>
            <p:cNvPr id="9" name="Google Shape;37;p4"/>
            <p:cNvSpPr>
              <a:spLocks noChangeArrowheads="1"/>
            </p:cNvSpPr>
            <p:nvPr/>
          </p:nvSpPr>
          <p:spPr bwMode="auto">
            <a:xfrm rot="10800000">
              <a:off x="8048911" y="1016084"/>
              <a:ext cx="1015737" cy="1014491"/>
            </a:xfrm>
            <a:prstGeom prst="rtTriangle">
              <a:avLst/>
            </a:prstGeom>
            <a:solidFill>
              <a:srgbClr val="B31042"/>
            </a:solidFill>
            <a:ln>
              <a:noFill/>
            </a:ln>
          </p:spPr>
          <p:txBody>
            <a:bodyPr lIns="91425" tIns="91425" rIns="91425" bIns="91425" anchor="ctr"/>
            <a:lstStyle>
              <a:lvl1pPr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 eaLnBrk="0" hangingPunct="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1050"/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311700" y="546667"/>
            <a:ext cx="8520600" cy="8104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-72250" y="1577633"/>
            <a:ext cx="8520600" cy="4452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189" lvl="0" indent="-342892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31;p4"/>
          <p:cNvSpPr txBox="1">
            <a:spLocks noGrp="1"/>
          </p:cNvSpPr>
          <p:nvPr>
            <p:ph type="sldNum" idx="10"/>
          </p:nvPr>
        </p:nvSpPr>
        <p:spPr>
          <a:xfrm>
            <a:off x="6583680" y="6377941"/>
            <a:ext cx="2103120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8F8B5-CE60-4B8E-BF2C-752136BC4E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429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45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76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80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39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78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21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53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73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A3D77-E0EF-4F78-BFBC-252CFA2060E1}" type="datetimeFigureOut">
              <a:rPr lang="ru-RU" smtClean="0"/>
              <a:t>13.11.2024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9D71B-3561-4483-95C5-9EE4628BA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76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hyperlink" Target="https://elenamatichina.ucoz.net/diagnost/cvetovoj_test_otnoshenij.pdf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4.xml"/><Relationship Id="rId2" Type="http://schemas.openxmlformats.org/officeDocument/2006/relationships/hyperlink" Target="https://www.ocri.ru/upload/userfile/metodiki/7/155.pdf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9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5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9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s://stoppav.ru/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hyperlink" Target="https://vk.com/wall-59899136_27584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hyperlink" Target="https://studopedia.ru/3_111267_metodika-zapominanie--slov-po-ar-luriya-issledovanie-sluhorechevoy-pamyati.html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ppms22.ru/upload/medialibrary/19b/cpqlzuemjir87gn9gabhzsswjfkqu4dx/Vnimanie_Metodika-V.Kogana.pdf" TargetMode="External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hyperlink" Target="https://ppms22.ru/upload/medialibrary/19b/cpqlzuemjir87gn9gabhzsswjfkqu4dx/Vnimanie_Metodika-V.Kogana.pdf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comments" Target="../comments/commen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9572" y="1700808"/>
            <a:ext cx="7704856" cy="2160240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молодого специалиста: педагог-психолог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портфель педагога-психолога по организации диагностического исследования с</a:t>
            </a:r>
            <a:r>
              <a:rPr lang="ru-RU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обучающимися </a:t>
            </a:r>
            <a:r>
              <a:rPr lang="ru-RU" sz="27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среднего школьного</a:t>
            </a:r>
            <a:r>
              <a:rPr lang="ru-RU" sz="27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возраста»</a:t>
            </a: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B1779C5-38C0-4B01-BE3E-3DCDFC36B370}"/>
              </a:ext>
            </a:extLst>
          </p:cNvPr>
          <p:cNvSpPr txBox="1">
            <a:spLocks/>
          </p:cNvSpPr>
          <p:nvPr/>
        </p:nvSpPr>
        <p:spPr>
          <a:xfrm>
            <a:off x="2771800" y="-18073"/>
            <a:ext cx="6217196" cy="12109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/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>Государственное бюджетное учреждение Воронежской области</a:t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  <a:t> «Центр психолого-педагогической поддержки и развития детей»</a:t>
            </a:r>
            <a:br>
              <a:rPr lang="ru-RU" altLang="ru-RU" sz="1600" i="1" dirty="0">
                <a:solidFill>
                  <a:prstClr val="black"/>
                </a:solidFill>
                <a:latin typeface="Times New Roman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3C936E-A55F-4790-B468-1CEFB9B1B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86" y="182790"/>
            <a:ext cx="1707028" cy="1036410"/>
          </a:xfrm>
          <a:prstGeom prst="rect">
            <a:avLst/>
          </a:prstGeom>
        </p:spPr>
      </p:pic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2919D0C5-BA92-4BAC-A1BE-E6BED3D39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0729" y="5949280"/>
            <a:ext cx="3398067" cy="68980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Кудренко Н.Н., психолог ЦПППиРД</a:t>
            </a:r>
          </a:p>
        </p:txBody>
      </p:sp>
    </p:spTree>
    <p:extLst>
      <p:ext uri="{BB962C8B-B14F-4D97-AF65-F5344CB8AC3E}">
        <p14:creationId xmlns:p14="http://schemas.microsoft.com/office/powerpoint/2010/main" val="2423465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5802431" cy="810400"/>
          </a:xfrm>
        </p:spPr>
        <p:txBody>
          <a:bodyPr/>
          <a:lstStyle/>
          <a:p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 </a:t>
            </a:r>
            <a:r>
              <a:rPr lang="ru-RU" sz="2400" b="1" kern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компетенции </a:t>
            </a:r>
            <a:r>
              <a:rPr lang="ru-RU" sz="2400" b="1" kern="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br>
              <a:rPr lang="ru-RU" sz="2400" b="1" kern="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учебные действия</a:t>
            </a:r>
            <a:r>
              <a:rPr lang="ru-RU" sz="2400" b="1" kern="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kern="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496944" cy="4608512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тест умственного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(ШТУР) - М.К. Акимова, Е.М. Борисова, В.Т. Козлова, Г.П. Логинова и др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Измеряемый конструктор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умственного развития школьников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3510849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группа: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 (нормотипичные дети и подростки с нормативным кризисом взросления)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32773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810400"/>
          </a:xfrm>
        </p:spPr>
        <p:txBody>
          <a:bodyPr/>
          <a:lstStyle/>
          <a:p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тест умственного развития (ШТУР) - М.К. Акимова, Е.М. Борисова, В.Т. Козлова, Г.П. Логинова и др.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196752"/>
            <a:ext cx="8496944" cy="4608512"/>
          </a:xfrm>
        </p:spPr>
        <p:txBody>
          <a:bodyPr/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Разработанный тест является групповым. Время, отведенное на выполнение каждого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субтеста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ограничено и является вполне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всех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6863" t="23423" r="16063" b="44093"/>
          <a:stretch/>
        </p:blipFill>
        <p:spPr>
          <a:xfrm>
            <a:off x="1403648" y="2434285"/>
            <a:ext cx="6336704" cy="33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33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854" y="188640"/>
            <a:ext cx="8352928" cy="810400"/>
          </a:xfrm>
        </p:spPr>
        <p:txBody>
          <a:bodyPr/>
          <a:lstStyle/>
          <a:p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 тест умственного развития (ШТУР) - М.К. Акимова, Е.М. Борисова, В.Т. Козлова, Г.П. Логинова и др.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846" y="998652"/>
            <a:ext cx="8496944" cy="5184576"/>
          </a:xfrm>
        </p:spPr>
        <p:txBody>
          <a:bodyPr/>
          <a:lstStyle/>
          <a:p>
            <a:pPr marL="114297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ТЕСТУ</a:t>
            </a:r>
          </a:p>
          <a:p>
            <a:pPr marL="114297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к набору заданий № 1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297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 из нижеследующих предложений не хватает одного слова. Из пяти приведенных слов вы должны подчеркнуть то, которое правильно дополняет данное предложение. Подчеркнуть можно только одно слово. </a:t>
            </a:r>
          </a:p>
          <a:p>
            <a:pPr marL="114297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Одинаковыми по смыслу являются слова «биография» и...? а) случай, б) подвиг, в) жизнеописание, г) книга, д) писатель. Правильным будет слово «жизнеописание». Поэтому оно подчеркнуто. или: Противоположным к слову «отрицательный» будет слово: а) неудачный, б) спорный, в) важный, г) случайный, д) положительный. В этом случае правильным ответом является слово «положительный», оно и подчеркнуто.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84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747" y="332845"/>
            <a:ext cx="7704856" cy="736379"/>
          </a:xfrm>
        </p:spPr>
        <p:txBody>
          <a:bodyPr/>
          <a:lstStyle/>
          <a:p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kern="0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400" b="1" kern="0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 морально-ценностная сфера</a:t>
            </a:r>
            <a:r>
              <a:rPr lang="ru-RU" sz="3200" b="1" kern="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kern="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06013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Цветовой тест отношений - А. М. Эткинд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8719" y="1633014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Измеряемый конструктор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зучение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эмоциональных компонентов отношений личности, выявление эмоционального отношения школьников к учителю, одноклассникам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7" y="2814013"/>
            <a:ext cx="78137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группа: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 (нормотипичные дети и подростки с нормативным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кризисом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взросления)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005064"/>
            <a:ext cx="7596011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https://elenamatichina.ucoz.net/diagnost/cvetovoj_test_otnoshenij.pdf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043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674" y="440039"/>
            <a:ext cx="7379987" cy="461665"/>
          </a:xfrm>
        </p:spPr>
        <p:txBody>
          <a:bodyPr/>
          <a:lstStyle/>
          <a:p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420683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Цветовой тест отношений - А. М. Эткинд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124744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«Перед Вами те же карточки, но задание будет другое. Сейчас буду называть вам слова. К каждому из них Вы должны подобрать наиболее подходящий цвет из лежащих перед вами. Для разных слов при желании можно выбирать одни и те же цвета». Желательно использовать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определённую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предъявляемых слов – лиц и понятий (для взрослых): имя супруга (супруги); имена уже имеющихся детей и других членов семьи; «Будущий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(если в семью предполагается принять несколько детей и имена их известны, то предъявляются и они), «Настоящее»; «будущее»; «Я». Для детей вместо супруга (супруги) называются «мама», «папа». В остальном список предъявлений сохраняется, и тоже в последнюю очередь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просят выбрать цвет, подходящий к его собственному характеру («Я»). Результаты заносятся в бланк, где каждому значимому лицу и понятию соответствует номер цвета по 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Люшеру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21341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5" y="459395"/>
            <a:ext cx="7379987" cy="461665"/>
          </a:xfrm>
        </p:spPr>
        <p:txBody>
          <a:bodyPr/>
          <a:lstStyle/>
          <a:p>
            <a: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664" y="216006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Цветовой тест отношений - А. М. Эткинд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983138"/>
            <a:ext cx="83705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Символическое значение цветов, входящих в ЦТО: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честный, справедливый, невозмутимый, добросовестный, добрый спокойный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Зелёный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черствый, самостоятельный, невозбудимый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Красный: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отзывчивый, энергичный, суетливый, дружелюбный, уверенный, общительный, раздражительный, обаятельный, деятельный.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Желтый: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разговорчивый, безответственный, открытый, общительный, энергичный, напряженный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Фиолетовый: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несправедливый, неискренний, эгоистичный, самостоятельный.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Коричневый: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уступчивый, зависимый, спокойный, добросовестный, расслабленный.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Черный: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непривлекательный, молчаливый, упрямый, замкнутый, эгоистичный, независимый, враждебный, нелюдимый.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Серый: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нерешительный, вялый, расслабленный, неуверенный, несамостоятельный, слабый, пассивный.</a:t>
            </a:r>
          </a:p>
        </p:txBody>
      </p:sp>
    </p:spTree>
    <p:extLst>
      <p:ext uri="{BB962C8B-B14F-4D97-AF65-F5344CB8AC3E}">
        <p14:creationId xmlns:p14="http://schemas.microsoft.com/office/powerpoint/2010/main" val="4213047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332656"/>
            <a:ext cx="6924596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эмоционального состояния, влечений и потребностей 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26876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Измеряемый конструктор: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д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иагностика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содержания и структуры человеческих побуждений, оценка эмоционального состояния и качеств личности, прогнозирования вероятности различных заболеваний, профессиональных, сексуальных и криминальных предпочтений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9170" y="2131265"/>
            <a:ext cx="7999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группа: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 (нормотипичные дети и подростки с нормативным кризисом взросления)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863" t="24406" r="30077" b="32282"/>
          <a:stretch/>
        </p:blipFill>
        <p:spPr>
          <a:xfrm>
            <a:off x="1907704" y="2706491"/>
            <a:ext cx="547260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3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6924596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эмоционального состояния, влечений и потребностей 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к тесту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 будут предлагаться портреты, 6 серий (комплектов) по 8 портретов в каждой. Вглядитесь в них внимательно. Сперва отберите тот, который Вы хотя бы относительно предпочитаете перед остальными (наиболее симпатичный), а затем другой, тоже предпочитаемый, но чуть меньше первого. Если даже это трудно сделать и не нравится ни один из них, то выберите тот, что меньше всех не нравится, а затем – следующий за ним. Затем Вам необходимо будет выбрать самый несимпатичный портрет (наиболее неприятный), а затем самый несимпатичный портрет из оставшихся. Так необходимо будет повторить шесть раз с каждым из комплектов фотографий.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в серии обозначаются (нумеруются, маркируются, называются) слева на право, сверху вниз.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602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6924596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методика «Человек под дождем» - Е. Романова, Т.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Сытько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1309410"/>
            <a:ext cx="78184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Измеряемый конструктор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иагностика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человека преодолевать неблагоприятные ситуации, противостоять им, диагностика личностных резервов и особенностей защитных механизмов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3" y="2417406"/>
            <a:ext cx="7818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группа: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 (нормотипичные дети и подростки с нормативным кризисом взросления)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75656" y="3933056"/>
            <a:ext cx="612068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https://www.ocri.ru/upload/userfile/metodiki/7/155.pdf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6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6924596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методика «Человек под дождем» - Е. Романова, Т.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Сытько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8561" y="1309410"/>
            <a:ext cx="73026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листе бумаги предлагается нарисовать человека, а потом, на другом таком же листе — человека под дождем. Сопоставление двух рисунков позволяет определить, как человек реагирует на стрессовые, неблагоприятные ситуации, что он чувствует при затруднениях.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3474" t="30313" r="71584" b="38187"/>
          <a:stretch/>
        </p:blipFill>
        <p:spPr>
          <a:xfrm>
            <a:off x="2699792" y="3017574"/>
            <a:ext cx="3240360" cy="384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94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9359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оле 2"/>
          <p:cNvSpPr txBox="1">
            <a:spLocks noChangeArrowheads="1"/>
          </p:cNvSpPr>
          <p:nvPr/>
        </p:nvSpPr>
        <p:spPr bwMode="auto">
          <a:xfrm>
            <a:off x="323850" y="4013200"/>
            <a:ext cx="36513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3567" y="228600"/>
            <a:ext cx="7776865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3595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РЕЕСТР ПСИХОДИАГНОСТИЧЕСКИХ МЕТОДИК,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рекомендованных Минпросвещения России к использованию педагогам – психологам ОО (упоминания в метод рекомендациях)</a:t>
            </a:r>
            <a:endParaRPr kumimoji="0" lang="ru-RU" alt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1213484"/>
            <a:ext cx="6336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4005" algn="ctr">
              <a:spcAft>
                <a:spcPts val="0"/>
              </a:spcAft>
            </a:pPr>
            <a:r>
              <a:rPr lang="ru-RU" sz="2400" b="1" kern="0" dirty="0">
                <a:solidFill>
                  <a:srgbClr val="CC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основных психических функций</a:t>
            </a:r>
            <a:endParaRPr lang="ru-RU" sz="2400" b="1" kern="0" dirty="0">
              <a:solidFill>
                <a:srgbClr val="CC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7784" y="1674944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Рисуночный тест Р.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Силвер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4717" y="2458741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Измеряемый конструктор</a:t>
            </a:r>
            <a:r>
              <a:rPr lang="ru-RU" sz="24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понимания пространственных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горизонтально - ­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вертикальных и перспективных отношений, отношений формы и расстояния между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объектами, а также эмоционального состояния.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4445139"/>
            <a:ext cx="7658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группа: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(нормотипичные дети и подростки с нормативным кризисом взросления)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604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6924596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методика «Человек под дождем» - Е. Романова, Т.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Сытько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31996" y="1376468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Интерпретация.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интерпретации рисунков следует оценить сначала общее впечатление от рисунка: атмосферу изображенного пейзажа, настроение персонажа. Только после этого можно перейти к анализу специфических деталей с точки зрения логики интерпретации. В рисунке «Человек под дождем» по сравнению с рисунком «Человек», как правило, обнаруживаются отличия. Важно посмотреть, что изменилось. Так, например, если на втором рисунке человек изображен уходящим, это может быть связано с привычкой уходить от трудных жизненных ситуаций, избегать неприятностей.</a:t>
            </a:r>
          </a:p>
        </p:txBody>
      </p:sp>
    </p:spTree>
    <p:extLst>
      <p:ext uri="{BB962C8B-B14F-4D97-AF65-F5344CB8AC3E}">
        <p14:creationId xmlns:p14="http://schemas.microsoft.com/office/powerpoint/2010/main" val="30387107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188641"/>
            <a:ext cx="8568952" cy="720080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Графическая методика «Человек под дождем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Е. Романова, Т.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Сытько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908721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втором рисунке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смещен в верхнюю часть листа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можно предположить склонность к уходу от действительности, к потере опоры под ногами, а также наличие защитных механизмов по типу фантазирования, чрезмерного оптимизма, который часто не оправдан.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фигуры в профиль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спиной указывает на стремление отрешиться от мира, к самозащите. Изображение,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помещенное внизу листа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может свидетельствовать о наличии депрессивных тенденций, чувстве незащищенности. В остальном при интерпретации следует опираться на методику «Человек». Например, изображение, смещенное влево, возможно, связано с наличием импульсивности в поведении, ориентацией на прошлое, в ряде случаев с зависимостью от матери. Изображение, смещенное вправо, указывает на наличие ориентации на окружение и, возможно, зависимость от отца. Если рисунок расположен преимущественно в верхней части листа, это может означать, что у человека высокая самооценка, он недоволен своим положением в обществе, ему не хватает признания. Если при расположении в верхней части листа фигура очень маленькая, то человек считает себя своего рода непризнанным гением</a:t>
            </a:r>
          </a:p>
        </p:txBody>
      </p:sp>
    </p:spTree>
    <p:extLst>
      <p:ext uri="{BB962C8B-B14F-4D97-AF65-F5344CB8AC3E}">
        <p14:creationId xmlns:p14="http://schemas.microsoft.com/office/powerpoint/2010/main" val="3760114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404664"/>
            <a:ext cx="7704856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«Диагностика состояния агрессии»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Басса-Дарки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700808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Измеряемый конструктор: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пределение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уровня состояния агрессии и враждебности: физическая агрессия, косвенная агрессия, раздражение, негативизм, обида, подозрительность, вербальная агрессия, чувство вины (угрызения совести)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3260846"/>
            <a:ext cx="6768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группа: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 (нормотипичные дети и подростки с нормативным кризисом взросления)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02804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260648"/>
            <a:ext cx="7560840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Опросник «Диагностика состояния агрессии»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Басса-Дарки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05066"/>
            <a:ext cx="87849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ТЕСТА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ыделили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виды реакций: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агрессия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использование физической силы против другого лица.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Косвенная – агрессия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окольным путем направленная на другое лицо или ни на кого не направленная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готовность к проявлению негативных чувств при малейшем возбуждении (вспыльчивость, грубость).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Негативизм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оппозиционная манера в поведении от пассивного сопротивления до активной борьбы против установившихся обычаев и законов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зависть и ненависть к окружающим за действительные и вымышленные действия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Подозрительность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диапазоне от недоверия и осторожности по отношению к людям до убеждения в том, что другие люди планируют и приносят вред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Вербальная агрессия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выражение негативных чувств как через форму (крик, визг), так и через содержание словесных ответов (проклятия, угрозы).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 вины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выражает возможное убеждение субъекта в том, что он является плохим человеком, что поступает зло, а также ощущаемые им угрызения совести.</a:t>
            </a:r>
          </a:p>
        </p:txBody>
      </p:sp>
    </p:spTree>
    <p:extLst>
      <p:ext uri="{BB962C8B-B14F-4D97-AF65-F5344CB8AC3E}">
        <p14:creationId xmlns:p14="http://schemas.microsoft.com/office/powerpoint/2010/main" val="3147493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188640"/>
            <a:ext cx="7416824" cy="122413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направленность, мотивация, характерологические особенности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9612" y="162880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«Методика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диагностики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мотивации учения и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эмоционального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отношения</a:t>
            </a:r>
            <a:r>
              <a:rPr lang="ru-RU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b="1" spc="-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учению</a:t>
            </a:r>
            <a:r>
              <a:rPr lang="ru-RU" b="1" spc="-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b="1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средних и старших</a:t>
            </a:r>
            <a:r>
              <a:rPr lang="ru-RU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классах школы»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Андреева А.Д., Прихожан А.М.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2954900"/>
            <a:ext cx="7740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Измеряемый конструктор: </a:t>
            </a:r>
            <a:r>
              <a:rPr lang="ru-RU" dirty="0">
                <a:latin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отивационно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эмоциональная сфера отношения</a:t>
            </a:r>
            <a:r>
              <a:rPr lang="ru-RU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школе: «Познавательная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активность», «Мотивация</a:t>
            </a:r>
            <a:r>
              <a:rPr lang="ru-RU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достижения», «Мотивация</a:t>
            </a:r>
            <a:r>
              <a:rPr lang="ru-RU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избегания</a:t>
            </a:r>
            <a:r>
              <a:rPr lang="ru-RU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неудач» «Тревога», «Гнев» и общий</a:t>
            </a:r>
            <a:r>
              <a:rPr lang="ru-RU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уровень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отношения</a:t>
            </a:r>
            <a:r>
              <a:rPr lang="ru-RU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9612" y="4235463"/>
            <a:ext cx="73088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группа: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 (нормотипичные дети и подростки с нормативным кризисом взросления)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31746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12" y="203590"/>
            <a:ext cx="7416824" cy="122413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«Методика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мотивации учения и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эмоционального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ru-RU" sz="2000" b="1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учению</a:t>
            </a:r>
            <a:r>
              <a:rPr lang="ru-RU" sz="20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spc="-2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средних и старших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классах школы»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Андреева А.Д., Прихожан А.М.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612" y="4235463"/>
            <a:ext cx="7308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556792"/>
            <a:ext cx="76328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диагностика познавательной активности, мотивации достижения, тревожности, гнева. Возраст: 9- 14 лет Форма проведения: фронтальный письменный опрос. Оцениваемое УУД: личностное УУД, смыслообразование, школьная мотивация. Ф.И.______________________________________________________________ Класс____________________Дата_____________________________________ Инструкция: Прочтите внимательно каждое предложение и обведите одну из цифр, расположенных справа, в зависимости от того, какого ваши обычное состояние на уроках в школе, как вы обычно чувствуете себя там. Нет правильных или неправильных ответов. Не тратьте много времени на одно предложение, но старайтесь как можно точнее ответить, как вы обычно себя чувствуете.</a:t>
            </a:r>
          </a:p>
        </p:txBody>
      </p:sp>
    </p:spTree>
    <p:extLst>
      <p:ext uri="{BB962C8B-B14F-4D97-AF65-F5344CB8AC3E}">
        <p14:creationId xmlns:p14="http://schemas.microsoft.com/office/powerpoint/2010/main" val="3491602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12" y="203590"/>
            <a:ext cx="7416824" cy="1224136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«Методика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диагностики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мотивации учения и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эмоционального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ru-RU" sz="2000" b="1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spc="-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учению</a:t>
            </a:r>
            <a:r>
              <a:rPr lang="ru-RU" sz="2000" b="1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spc="-2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средних и старших</a:t>
            </a:r>
            <a:r>
              <a:rPr lang="ru-RU" sz="2000" b="1" spc="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классах школы»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Андреева А.Д., Прихожан А.М.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612" y="4235463"/>
            <a:ext cx="73088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Выделяются следующие уровни мотивации учения: I уровень – продуктивная мотивация с выраженным преобладанием познавательной мотивации учения и положительным эмоциональным отношением к нему; II уровень – продуктивная мотивация, позитивное отношение к учению, соответствие социальному нормативу; III уровень – средний уровень с несколько сниженной познавательной мотивацией; IV уровень – сниженная мотивация, переживание “школьной скуки”, отрицательное эмоциональное отношение к учению; V уровень – резко отрицательное отношение к учению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8931" t="28344" r="14580" b="54922"/>
          <a:stretch/>
        </p:blipFill>
        <p:spPr>
          <a:xfrm>
            <a:off x="431540" y="1753198"/>
            <a:ext cx="806489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353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836712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Выделяются следующие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мотивации учения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уровень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продуктивная мотивация с выраженным преобладанием познавательной мотивации учения и положительным эмоциональным отношением к нему;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продуктивная мотивация, позитивное отношение к учению, соответствие социальному нормативу;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средний уровень с несколько сниженной познавательной мотивацией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 уровень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сниженная мотивация, переживание “школьной скуки”, отрицательное эмоциональное отношение к учению;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резко отрицательное отношение к учению</a:t>
            </a:r>
          </a:p>
        </p:txBody>
      </p:sp>
    </p:spTree>
    <p:extLst>
      <p:ext uri="{BB962C8B-B14F-4D97-AF65-F5344CB8AC3E}">
        <p14:creationId xmlns:p14="http://schemas.microsoft.com/office/powerpoint/2010/main" val="182579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04664"/>
            <a:ext cx="6924596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Активизирующий опросник «Перекресток» - Н.С.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Пряжников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Измеряемый конструктор: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интереса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(мотивации) к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рассмотрению своих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проблем,</a:t>
            </a:r>
            <a:r>
              <a:rPr lang="ru-RU" sz="20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вооружение</a:t>
            </a:r>
            <a:r>
              <a:rPr lang="ru-RU" sz="2000" spc="-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его</a:t>
            </a:r>
            <a:r>
              <a:rPr lang="ru-RU" sz="2000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доступным и понятным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средством для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планирования, корректировки 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</a:t>
            </a:r>
            <a:r>
              <a:rPr lang="ru-RU" sz="2000" spc="-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своих 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профессиональных</a:t>
            </a:r>
            <a:r>
              <a:rPr lang="ru-RU" sz="2000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перспектив</a:t>
            </a:r>
            <a:endParaRPr lang="ru-RU" sz="2000" dirty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3112438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целевые группы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05100" y="3861048"/>
            <a:ext cx="751131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Источник: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«Перекресток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 //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Пряжников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Н.С. Профориентация в школе:</a:t>
            </a:r>
            <a:r>
              <a:rPr lang="ru-RU" sz="2000" spc="-2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игры, упражнения, опросники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(8–11 классы). – Москва: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Вако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spc="-2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2005.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384288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32656"/>
            <a:ext cx="6924596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Активизирующий опросник «Перекресток» - Н.С.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Пряжников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20891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 методика, предназначенная для определения наиболее предпочтительных для учащихся предметов (сфер) труда и средств труда. Это позволяет в итоге уточнить наиболее привлекательные профессии (по специальной таблице – на пересечении, то есть на перекрестке привлекательных предметов и средств труда).</a:t>
            </a:r>
          </a:p>
          <a:p>
            <a:pPr algn="just"/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опросник – </a:t>
            </a:r>
            <a:r>
              <a:rPr lang="ru-RU" sz="20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«Перекресток 2»</a:t>
            </a:r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позволяет уточнить желательный для учащегося уровень профессионального образования и предполагаемый самим учащимся уровень самостоятельности в труде.</a:t>
            </a:r>
          </a:p>
          <a:p>
            <a:pPr algn="just"/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 другие активизирующие опросники, методика не должна рассматриваться как строго психодиагностическое средство. </a:t>
            </a:r>
            <a:endParaRPr lang="ru-RU" sz="2000" dirty="0" smtClean="0">
              <a:solidFill>
                <a:srgbClr val="2929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цель </a:t>
            </a:r>
            <a:r>
              <a:rPr lang="ru-RU" sz="2000" dirty="0">
                <a:solidFill>
                  <a:srgbClr val="2929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активизация самопознания человека и его размышлений о собственных возможностях, что так или иначе способствует успешности самоопределения.</a:t>
            </a:r>
            <a:endParaRPr lang="ru-RU" sz="2000" b="0" i="0" dirty="0">
              <a:solidFill>
                <a:srgbClr val="29292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473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60648"/>
            <a:ext cx="8208912" cy="64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89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04664"/>
            <a:ext cx="7272808" cy="736379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измерения психологической безопасности: Социометрия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268760"/>
            <a:ext cx="75608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635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4294967295"/>
          </p:nvPr>
        </p:nvSpPr>
        <p:spPr>
          <a:xfrm>
            <a:off x="0" y="620713"/>
            <a:ext cx="8229600" cy="22336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rgbClr val="008080"/>
                </a:solidFill>
              </a:rPr>
              <a:t>Составляется на заключительном этапе разработки программы. В ней каждый член группы должен указать свое отношение к другим членам группы по выделенным критериям (например, с точки зрения совместной работы, участия в решении деловой задачи, проведения досуга, в игре и т. д.). Критерии определяются в зависимости от программы данного исследования: изучаются ли отношения в производственной группе, группе досуга, во временной или стабильной группе и т.д.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smtClean="0">
                <a:solidFill>
                  <a:srgbClr val="008080"/>
                </a:solidFill>
              </a:rPr>
              <a:t>Например:</a:t>
            </a:r>
          </a:p>
          <a:p>
            <a:pPr eaLnBrk="1" hangingPunct="1">
              <a:lnSpc>
                <a:spcPct val="80000"/>
              </a:lnSpc>
            </a:pPr>
            <a:endParaRPr lang="ru-RU" altLang="ru-RU" sz="1300" smtClean="0">
              <a:solidFill>
                <a:srgbClr val="008080"/>
              </a:solidFill>
            </a:endParaRPr>
          </a:p>
        </p:txBody>
      </p:sp>
      <p:graphicFrame>
        <p:nvGraphicFramePr>
          <p:cNvPr id="10269" name="Group 29"/>
          <p:cNvGraphicFramePr>
            <a:graphicFrameLocks noGrp="1"/>
          </p:cNvGraphicFramePr>
          <p:nvPr/>
        </p:nvGraphicFramePr>
        <p:xfrm>
          <a:off x="179388" y="2781300"/>
          <a:ext cx="8218487" cy="2592924"/>
        </p:xfrm>
        <a:graphic>
          <a:graphicData uri="http://schemas.openxmlformats.org/drawingml/2006/table">
            <a:tbl>
              <a:tblPr/>
              <a:tblGrid>
                <a:gridCol w="576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1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№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Тип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Критерии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Выборы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Учеба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1).  С кем Вы предпочли вместе сидеть за одной партой на уроке?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2). С кем Вы не хотели вместе сидеть за одной партой на уроке?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Досуг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1). Кого бы Вы хотели пригласить на празднование Нового Года?</a:t>
                      </a:r>
                      <a:b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</a:b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2). Кого бы Вы не хотели приглашать на празднование Нового Года?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 </a:t>
                      </a:r>
                    </a:p>
                  </a:txBody>
                  <a:tcPr marL="19050" marR="19050" marT="19045" marB="1904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41" name="TextBox 4"/>
          <p:cNvSpPr txBox="1">
            <a:spLocks noChangeArrowheads="1"/>
          </p:cNvSpPr>
          <p:nvPr/>
        </p:nvSpPr>
        <p:spPr bwMode="auto">
          <a:xfrm>
            <a:off x="2051050" y="5661025"/>
            <a:ext cx="63373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>
                <a:solidFill>
                  <a:srgbClr val="990000"/>
                </a:solidFill>
                <a:latin typeface="Trebuchet MS" panose="020B0603020202020204" pitchFamily="34" charset="0"/>
              </a:rPr>
              <a:t>Когда социометрические карточки заполнены и собраны, начинается этап их математической обработки. Простейшими способами количественной обработки являются табличный, графический и индексологический.</a:t>
            </a:r>
          </a:p>
        </p:txBody>
      </p:sp>
      <p:sp>
        <p:nvSpPr>
          <p:cNvPr id="10270" name="Подзаголовок 2"/>
          <p:cNvSpPr>
            <a:spLocks/>
          </p:cNvSpPr>
          <p:nvPr/>
        </p:nvSpPr>
        <p:spPr bwMode="auto">
          <a:xfrm>
            <a:off x="539750" y="115888"/>
            <a:ext cx="7416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/>
          <a:lstStyle/>
          <a:p>
            <a:pPr algn="ctr">
              <a:spcBef>
                <a:spcPct val="20000"/>
              </a:spcBef>
              <a:defRPr/>
            </a:pPr>
            <a:r>
              <a:rPr lang="ru-RU" sz="300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СОЦИОМЕТРИЧЕСКАЯ АНКЕТА</a:t>
            </a:r>
          </a:p>
        </p:txBody>
      </p:sp>
    </p:spTree>
    <p:extLst>
      <p:ext uri="{BB962C8B-B14F-4D97-AF65-F5344CB8AC3E}">
        <p14:creationId xmlns:p14="http://schemas.microsoft.com/office/powerpoint/2010/main" val="1616851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4294967295"/>
          </p:nvPr>
        </p:nvSpPr>
        <p:spPr>
          <a:xfrm>
            <a:off x="466407" y="932654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Социоматрица – это таблица, в которую вносятся результаты опроса . В эту таблицу вносятся имена всех членов группы, присваиваются им номера по порядку в списке. Данные номера заносятся в таблицу по горизонтали и вертикали, клетки пересечения одинаковых номеров заштриховывают. На основании матрицы путем подсчета выборов определяется, какое количество выборов получил каждый член группы и сколько взаимных выборов он имеет. Взаимные выборы обводятся кружком или полукругом (если взаимность неполная</a:t>
            </a:r>
            <a:r>
              <a:rPr lang="ru-RU" altLang="ru-RU" sz="2000" dirty="0" smtClean="0">
                <a:solidFill>
                  <a:srgbClr val="000066"/>
                </a:solidFill>
              </a:rPr>
              <a:t>).</a:t>
            </a:r>
          </a:p>
        </p:txBody>
      </p:sp>
      <p:sp>
        <p:nvSpPr>
          <p:cNvPr id="15365" name="Подзаголовок 2"/>
          <p:cNvSpPr>
            <a:spLocks/>
          </p:cNvSpPr>
          <p:nvPr/>
        </p:nvSpPr>
        <p:spPr bwMode="auto">
          <a:xfrm>
            <a:off x="539750" y="115888"/>
            <a:ext cx="74168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0" rIns="45720" bIns="0"/>
          <a:lstStyle/>
          <a:p>
            <a:pPr algn="ctr">
              <a:spcBef>
                <a:spcPct val="20000"/>
              </a:spcBef>
              <a:defRPr/>
            </a:pPr>
            <a:r>
              <a:rPr lang="ru-RU" sz="30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ОБРАБОТКА </a:t>
            </a:r>
            <a:r>
              <a:rPr lang="ru-RU" sz="3000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ДАННЫХ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6"/>
            <a:ext cx="4464496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64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48680"/>
            <a:ext cx="6924596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оценки психологической атмосферы в коллективе (по А.Ф. Фидлеру)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4266326"/>
            <a:ext cx="6102424" cy="147732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Методика оценки психологической атмосферы в коллективе (по А.Ф. Фидлеру) /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Фетискин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Н.П., Козлов В.В., Мануйлов Г.М.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Социальнопсихологическая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развития личности и малых групп. - М., Изд-во Института Психотерапии. 2002. C.190-191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9844" y="1484784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направлена на изучение психологической атмосферы, сложившейся в группе (коллективе). Применяется диагностическая шкала – опросник А.Ф.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Фидлера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адаптированная Ю.Л. Ханиным. В основе лежит метод семантического дифференциала. Оценку группе по предложенным биполярным шкалам дают сами испытуемые. Методика допускает анонимное обследование, а это повышает ее надежность. Надежность увеличивается в сочетании с другими методиками (например, социометрией). </a:t>
            </a:r>
          </a:p>
        </p:txBody>
      </p:sp>
    </p:spTree>
    <p:extLst>
      <p:ext uri="{BB962C8B-B14F-4D97-AF65-F5344CB8AC3E}">
        <p14:creationId xmlns:p14="http://schemas.microsoft.com/office/powerpoint/2010/main" val="14461570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60648"/>
            <a:ext cx="6924596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оценки психологической атмосферы в коллективе (по А.Ф. Фидлеру)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37823" t="20469" r="13474" b="7672"/>
          <a:stretch/>
        </p:blipFill>
        <p:spPr>
          <a:xfrm>
            <a:off x="1115616" y="1013051"/>
            <a:ext cx="720080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2341"/>
            <a:ext cx="7704856" cy="736379"/>
          </a:xfrm>
        </p:spPr>
        <p:txBody>
          <a:bodyPr/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ПОДОБРАТЬ ДИАГНОСТИКУ?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9024" y="908720"/>
            <a:ext cx="84614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Педагог-психолог анализирует внешние маркеры, которые проявляются в поведении, а также в различных формах и видах деятельности и являются показателями определенных трудностей в развитии и обучении ребенка – трудностей в обучении и/или особенностях поведения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на основе проанализированных внешних маркеров выдвигает/формулирует рабочую гипотезу о возможных причинах возникновения трудностей у обучающегося.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гипотез может быть несколько, и для дальнейшей стратегии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помощи, возможно, потребуется углубленная диагностика показателей познавательного, психомоторного, личностного развития, а также особенностей эмоционально-волевой сферы, коммуникации и детско-родительских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отношений	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Педагог-психолог, исходя из рабочей гипотезы, выбирает методику диагностики в соответствии с возрастом обучающегося.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2365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Google Shape;106;p15"/>
          <p:cNvSpPr txBox="1">
            <a:spLocks noGrp="1"/>
          </p:cNvSpPr>
          <p:nvPr>
            <p:ph type="title"/>
          </p:nvPr>
        </p:nvSpPr>
        <p:spPr>
          <a:xfrm>
            <a:off x="936626" y="1082676"/>
            <a:ext cx="7773988" cy="307975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Clr>
                <a:srgbClr val="2A3990"/>
              </a:buClr>
            </a:pPr>
            <a:r>
              <a:rPr lang="ru-RU" altLang="ru-RU" sz="1800"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1800"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073763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r>
              <a:rPr lang="ru-RU" altLang="ru-RU" sz="2400">
                <a:solidFill>
                  <a:srgbClr val="20124D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  <a:t/>
            </a:r>
            <a:br>
              <a:rPr lang="ru-RU" altLang="ru-RU" sz="2400">
                <a:solidFill>
                  <a:srgbClr val="20124D"/>
                </a:solidFill>
                <a:latin typeface="Roboto" pitchFamily="2" charset="0"/>
                <a:cs typeface="Arial" pitchFamily="34" charset="0"/>
                <a:sym typeface="Roboto" pitchFamily="2" charset="0"/>
              </a:rPr>
            </a:br>
            <a:endParaRPr lang="ru-RU" altLang="ru-RU" sz="3000">
              <a:solidFill>
                <a:srgbClr val="2A3990"/>
              </a:solidFill>
              <a:latin typeface="Roboto" pitchFamily="2" charset="0"/>
              <a:cs typeface="Arial" pitchFamily="34" charset="0"/>
              <a:sym typeface="Roboto" pitchFamily="2" charset="0"/>
            </a:endParaRPr>
          </a:p>
        </p:txBody>
      </p:sp>
      <p:cxnSp>
        <p:nvCxnSpPr>
          <p:cNvPr id="18" name="Прямая соединительная линия 17"/>
          <p:cNvCxnSpPr>
            <a:cxnSpLocks/>
          </p:cNvCxnSpPr>
          <p:nvPr/>
        </p:nvCxnSpPr>
        <p:spPr>
          <a:xfrm>
            <a:off x="627063" y="1474788"/>
            <a:ext cx="7937500" cy="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CF13673-DE39-4DB5-B506-09ACC9C460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83" t="10351" r="12988" b="6580"/>
          <a:stretch/>
        </p:blipFill>
        <p:spPr>
          <a:xfrm>
            <a:off x="1424583" y="1808589"/>
            <a:ext cx="6798073" cy="504941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56FB95A-F7D6-46F8-BF13-2A1EB88A5E79}"/>
              </a:ext>
            </a:extLst>
          </p:cNvPr>
          <p:cNvSpPr/>
          <p:nvPr/>
        </p:nvSpPr>
        <p:spPr>
          <a:xfrm>
            <a:off x="5255568" y="6093561"/>
            <a:ext cx="38884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ru-RU" sz="2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Ссылка :</a:t>
            </a:r>
            <a:r>
              <a:rPr lang="en-US" sz="24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https://stoppav.ru/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ED2A87-F66B-46FC-8C99-41CBFB7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94" t="13624" r="12461" b="57003"/>
          <a:stretch/>
        </p:blipFill>
        <p:spPr>
          <a:xfrm>
            <a:off x="1172963" y="188640"/>
            <a:ext cx="6798073" cy="151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21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0AF3BB0-6D6A-4A13-8D4F-208B82EF384F}"/>
              </a:ext>
            </a:extLst>
          </p:cNvPr>
          <p:cNvSpPr/>
          <p:nvPr/>
        </p:nvSpPr>
        <p:spPr>
          <a:xfrm>
            <a:off x="1674421" y="997528"/>
            <a:ext cx="56170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</a:p>
          <a:p>
            <a:pPr algn="ctr"/>
            <a:r>
              <a:rPr lang="ru-RU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ADD49DB-8B01-411F-8C0A-C705D453364E}"/>
              </a:ext>
            </a:extLst>
          </p:cNvPr>
          <p:cNvSpPr/>
          <p:nvPr/>
        </p:nvSpPr>
        <p:spPr>
          <a:xfrm>
            <a:off x="2196935" y="4512623"/>
            <a:ext cx="6270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телефон: 8(473)234-38-72</a:t>
            </a:r>
          </a:p>
        </p:txBody>
      </p: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3311" y="879796"/>
            <a:ext cx="79208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время работы с Рисуночным тестом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Сильвер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15 - 20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минут. Ребенку предлагают выбрать из картинок две и придумать, что могло бы произойти между изображенными на них персонажами (людьми, животными) или предметами. Потом предлагается нарисовать то, что он придумал, то есть то, что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его вымышленной истории. При этом можно изменять то, что имеется на картинках, и рисовать любые новые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 персонажи. Далее ребенок рассказывает свою историю — что происходит на рисунке и что, возможно,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произойдёт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некоторое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ходе работы важно наблюдать за тем, как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рисование. Считается, что смещение изображения в верхнюю часть рисунка отражает завышенный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притязаний, а смещение в нижнюю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заниженный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уровень. Левая сторона рисунка соответствует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 интуитивной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сфере личности, а правая —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 рациональной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соответствии с этим можно определять как ведущую сферу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переработки информации, так и сферу менее развитую, слабо дифференцированную.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2267744" y="404664"/>
            <a:ext cx="433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Рисуночный тест Р.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Силвер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661248"/>
            <a:ext cx="6048672" cy="52322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https://vk.com/wall-59899136_27584</a:t>
            </a:r>
            <a:r>
              <a:rPr lang="ru-RU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0170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6953"/>
            <a:ext cx="6924596" cy="736379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«Запоминание 10 слов» - А.Р. Лурия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8036" y="863332"/>
            <a:ext cx="8396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Измеряемый конструктор: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направлена на исследование объема и скорости слухоречевого запоминания определенного количества слов, возможности и объема отсроченного их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воспроизведения.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6472" y="2333755"/>
            <a:ext cx="82524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группа: 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(нормотипичные дети и подростки с нормативным кризисом взросления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98479" y="3127069"/>
            <a:ext cx="8180429" cy="329320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должны отвечать нескольким условиям: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однообразие: все слова - 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ед. числе, им. падеже, состоящие из одинакового количества слогов (одно- или двусложные);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слова по возможности должны быть не связаны между собой (нельзя предлагать для запоминания слова: стол -стул; огонь - вода и т. п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r>
              <a:rPr lang="ru-RU" b="1" u="sng" dirty="0">
                <a:hlinkClick r:id="rId2"/>
              </a:rPr>
              <a:t> </a:t>
            </a:r>
            <a:endParaRPr lang="ru-RU" b="1" u="sng" dirty="0" smtClean="0">
              <a:hlinkClick r:id="rId2"/>
            </a:endParaRPr>
          </a:p>
          <a:p>
            <a:pPr algn="ctr"/>
            <a:r>
              <a:rPr lang="ru-RU" dirty="0">
                <a:hlinkClick r:id="rId2"/>
              </a:rPr>
              <a:t>https</a:t>
            </a:r>
            <a:r>
              <a:rPr lang="ru-RU" dirty="0">
                <a:hlinkClick r:id="rId2"/>
              </a:rPr>
              <a:t>://studopedia.ru/3_111267_metodika-zapominanie--</a:t>
            </a:r>
            <a:r>
              <a:rPr lang="ru-RU" dirty="0" smtClean="0">
                <a:hlinkClick r:id="rId2"/>
              </a:rPr>
              <a:t>slov-po-ar-luriya-issledovanie-sluhorechevoy-pamyati.html</a:t>
            </a:r>
            <a:endParaRPr lang="ru-RU" dirty="0" smtClean="0"/>
          </a:p>
          <a:p>
            <a:pPr algn="just"/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1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6840760" cy="504056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совмещение признаков Когана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810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Измеряемый конструктор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работоспособности. Диагностика устойчивости, переключения, распределения и объема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51206"/>
            <a:ext cx="79563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группа: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(нормотипичные дети и подростки с нормативным кризисом взросления)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9785" y="5075511"/>
            <a:ext cx="5972575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https://ppms22.ru/upload/medialibrary/19b/cpqlzuemjir87gn9gabhzsswjfkqu4dx/Vnimanie_Metodika-V.Kogana.pdf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7901" t="39172" r="65496" b="36219"/>
          <a:stretch/>
        </p:blipFill>
        <p:spPr>
          <a:xfrm>
            <a:off x="3149588" y="3136328"/>
            <a:ext cx="2952328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5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6840760" cy="504056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совмещение признаков Когана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196752"/>
            <a:ext cx="8100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Измеряемый конструктор</a:t>
            </a:r>
            <a:r>
              <a:rPr lang="ru-RU" sz="24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сследование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работоспособности. Диагностика устойчивости, переключения, распределения и объема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0360" y="2698611"/>
            <a:ext cx="7658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Целевая группа: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норма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(нормотипичные дети и подростки с нормативным кризисом взросления)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23760" y="3883286"/>
            <a:ext cx="5972575" cy="1200329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</a:t>
            </a:r>
            <a:r>
              <a:rPr lang="ru-RU" b="1" u="sng" dirty="0" smtClean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ppms22.ru/upload/medialibrary/19b/cpqlzuemjir87gn9gabhzsswjfkqu4dx/Vnimanie_Metodika-V.Kogana.pdf</a:t>
            </a:r>
            <a:endParaRPr lang="ru-RU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b="1" u="sng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630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6840760" cy="504056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совмещение признаков Когана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9626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этапе детям дают все 25 карточек, но не показывают большую таблицу. Отмечают время, за которое они разложат карточки на группы по цвету. В процессе выполнения задания ошибки не исправляют, а только отмечают правильность ответа.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 Вот карточки. Начни их раскладывать все подряд в кучки по цвету — одинаковые с одинаковыми.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 каждого этапа карточки должны быть тщательно перемешаны и сложены стопкой в случайном порядке.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 время работы психолог должен отслеживать, чтобы карточки раскладывались подряд одна за другой из стопки, и ребенок не выбирал бы их по необходимому на данном этапе признаку. Это условие должно соблюдаться на </a:t>
            </a:r>
            <a:r>
              <a:rPr lang="ru-RU" dirty="0"/>
              <a:t>каждом этапе.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66323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Набор карточек (25 штук) с разноцветными плоскостными изображениями геометрических фигур (5 цветов, 5 простых правильных геометрических форм); таблица с расчерченными клетками, где слева по вертикали нанесены 5 цветных зигзагов, а по горизонтали — 5 соответствующих форм</a:t>
            </a:r>
          </a:p>
        </p:txBody>
      </p:sp>
    </p:spTree>
    <p:extLst>
      <p:ext uri="{BB962C8B-B14F-4D97-AF65-F5344CB8AC3E}">
        <p14:creationId xmlns:p14="http://schemas.microsoft.com/office/powerpoint/2010/main" val="1898022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F65ED2-5F30-48B8-A488-E016111A2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332656"/>
            <a:ext cx="6840760" cy="504056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совмещение признаков Когана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9626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966323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0115" t="23422" r="39485" b="13579"/>
          <a:stretch/>
        </p:blipFill>
        <p:spPr>
          <a:xfrm>
            <a:off x="2771800" y="966323"/>
            <a:ext cx="3024336" cy="24286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6241" t="24406" r="36164" b="40157"/>
          <a:stretch/>
        </p:blipFill>
        <p:spPr>
          <a:xfrm>
            <a:off x="1475656" y="3524571"/>
            <a:ext cx="6192689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0060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44c44b51dadda516f584b8747fe1f711932c81"/>
</p:tagLst>
</file>

<file path=ppt/theme/theme1.xml><?xml version="1.0" encoding="utf-8"?>
<a:theme xmlns:a="http://schemas.openxmlformats.org/drawingml/2006/main" name="Тема Office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2848</Words>
  <Application>Microsoft Office PowerPoint</Application>
  <PresentationFormat>Экран (4:3)</PresentationFormat>
  <Paragraphs>152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Comic Sans MS</vt:lpstr>
      <vt:lpstr>Roboto</vt:lpstr>
      <vt:lpstr>Times New Roman</vt:lpstr>
      <vt:lpstr>Trebuchet MS</vt:lpstr>
      <vt:lpstr>Тема Office</vt:lpstr>
      <vt:lpstr>   Школа молодого специалиста: педагог-психолог «Методический портфель педагога-психолога по организации диагностического исследования с обучающимися среднего школьного возраста»</vt:lpstr>
      <vt:lpstr>Презентация PowerPoint</vt:lpstr>
      <vt:lpstr>Презентация PowerPoint</vt:lpstr>
      <vt:lpstr>Рисуночный тест Р. Силвер</vt:lpstr>
      <vt:lpstr>Методика «Запоминание 10 слов» - А.Р. Лурия</vt:lpstr>
      <vt:lpstr>Методика совмещение признаков Когана</vt:lpstr>
      <vt:lpstr>Методика совмещение признаков Когана</vt:lpstr>
      <vt:lpstr>Методика совмещение признаков Когана</vt:lpstr>
      <vt:lpstr>Методика совмещение признаков Когана</vt:lpstr>
      <vt:lpstr> Метапредметные компетенции и  универсальные учебные действия </vt:lpstr>
      <vt:lpstr> Школьный тест умственного развития (ШТУР) - М.К. Акимова, Е.М. Борисова, В.Т. Козлова, Г.П. Логинова и др. </vt:lpstr>
      <vt:lpstr> Школьный тест умственного развития (ШТУР) - М.К. Акимова, Е.М. Борисова, В.Т. Козлова, Г.П. Логинова и др. </vt:lpstr>
      <vt:lpstr> Социальное развитие и морально-ценностная сфера </vt:lpstr>
      <vt:lpstr> </vt:lpstr>
      <vt:lpstr> </vt:lpstr>
      <vt:lpstr>Диагностика эмоционального состояния, влечений и потребностей - Сонди</vt:lpstr>
      <vt:lpstr>Диагностика эмоционального состояния, влечений и потребностей - Сонди</vt:lpstr>
      <vt:lpstr>Графическая методика «Человек под дождем» - Е. Романова, Т. Сытько</vt:lpstr>
      <vt:lpstr>Графическая методика «Человек под дождем» - Е. Романова, Т. Сытько</vt:lpstr>
      <vt:lpstr>Графическая методика «Человек под дождем» - Е. Романова, Т. Сытько</vt:lpstr>
      <vt:lpstr>Графическая методика «Человек под дождем»  - Е. Романова, Т. Сытько</vt:lpstr>
      <vt:lpstr>Опросник «Диагностика состояния агрессии»  - Басса-Дарки</vt:lpstr>
      <vt:lpstr>Опросник «Диагностика состояния агрессии»  - Басса-Дарки</vt:lpstr>
      <vt:lpstr> Профессиональная направленность, мотивация, характерологические особенности </vt:lpstr>
      <vt:lpstr> «Методика диагностики мотивации учения и эмоционального отношения к учению в средних и старших классах школы» - Андреева А.Д., Прихожан А.М. </vt:lpstr>
      <vt:lpstr> «Методика диагностики мотивации учения и эмоционального отношения к учению в средних и старших классах школы» - Андреева А.Д., Прихожан А.М. </vt:lpstr>
      <vt:lpstr>Презентация PowerPoint</vt:lpstr>
      <vt:lpstr>Активизирующий опросник «Перекресток» - Н.С. Пряжников</vt:lpstr>
      <vt:lpstr>Активизирующий опросник «Перекресток» - Н.С. Пряжников</vt:lpstr>
      <vt:lpstr>Диагностики измерения психологической безопасности: Социометрия</vt:lpstr>
      <vt:lpstr>Презентация PowerPoint</vt:lpstr>
      <vt:lpstr>Презентация PowerPoint</vt:lpstr>
      <vt:lpstr>Методика оценки психологической атмосферы в коллективе (по А.Ф. Фидлеру)</vt:lpstr>
      <vt:lpstr>Методика оценки психологической атмосферы в коллективе (по А.Ф. Фидлеру)</vt:lpstr>
      <vt:lpstr>КАК ПРАВИЛЬНО ПОДОБРАТЬ ДИАГНОСТИКУ?</vt:lpstr>
      <vt:lpstr>    </vt:lpstr>
      <vt:lpstr>Презентация PowerPoint</vt:lpstr>
    </vt:vector>
  </TitlesOfParts>
  <Company>http://presentation-creation.ru/</Company>
  <LinksUpToDate>false</LinksUpToDate>
  <SharedDoc>false</SharedDoc>
  <HyperlinkBase>http://presentation-creation.ru/powerpoint-templates.html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Разноцветный кадр - шаблон презентации с сайта http://presentation-creation.ru</dc:title>
  <dc:creator>obstinate</dc:creator>
  <cp:keywords>шаблоны презентаций, темы оформления презентаций</cp:keywords>
  <dc:description>Шаблон презентации с сайта http://presentation-creation.ru/</dc:description>
  <cp:lastModifiedBy>User 4</cp:lastModifiedBy>
  <cp:revision>203</cp:revision>
  <dcterms:created xsi:type="dcterms:W3CDTF">2017-09-24T17:07:20Z</dcterms:created>
  <dcterms:modified xsi:type="dcterms:W3CDTF">2024-11-13T12:53:46Z</dcterms:modified>
</cp:coreProperties>
</file>