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6" r:id="rId2"/>
    <p:sldId id="355" r:id="rId3"/>
    <p:sldId id="682" r:id="rId4"/>
    <p:sldId id="683" r:id="rId5"/>
    <p:sldId id="684" r:id="rId6"/>
    <p:sldId id="626" r:id="rId7"/>
    <p:sldId id="685" r:id="rId8"/>
    <p:sldId id="686" r:id="rId9"/>
    <p:sldId id="680" r:id="rId10"/>
    <p:sldId id="687" r:id="rId11"/>
    <p:sldId id="688" r:id="rId12"/>
    <p:sldId id="679" r:id="rId13"/>
    <p:sldId id="689" r:id="rId14"/>
    <p:sldId id="690" r:id="rId15"/>
    <p:sldId id="691" r:id="rId16"/>
    <p:sldId id="678" r:id="rId17"/>
    <p:sldId id="677" r:id="rId18"/>
    <p:sldId id="692" r:id="rId19"/>
    <p:sldId id="676" r:id="rId20"/>
    <p:sldId id="693" r:id="rId21"/>
    <p:sldId id="694" r:id="rId22"/>
    <p:sldId id="696" r:id="rId23"/>
    <p:sldId id="674" r:id="rId24"/>
    <p:sldId id="673" r:id="rId25"/>
    <p:sldId id="697" r:id="rId26"/>
    <p:sldId id="672" r:id="rId27"/>
    <p:sldId id="658" r:id="rId28"/>
    <p:sldId id="657" r:id="rId29"/>
    <p:sldId id="659" r:id="rId30"/>
    <p:sldId id="634" r:id="rId31"/>
    <p:sldId id="337" r:id="rId32"/>
    <p:sldId id="698" r:id="rId33"/>
    <p:sldId id="261" r:id="rId34"/>
  </p:sldIdLst>
  <p:sldSz cx="9144000" cy="6858000" type="screen4x3"/>
  <p:notesSz cx="6858000" cy="9144000"/>
  <p:custDataLst>
    <p:tags r:id="rId3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аталья" initials="Н" lastIdx="1" clrIdx="0">
    <p:extLst>
      <p:ext uri="{19B8F6BF-5375-455C-9EA6-DF929625EA0E}">
        <p15:presenceInfo xmlns:p15="http://schemas.microsoft.com/office/powerpoint/2012/main" userId="b1e08cd8599a42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4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10-30T22:09:31.245"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A3548-D397-48BA-B9A7-F0ED78D797F8}" type="datetimeFigureOut">
              <a:rPr lang="ru-RU" smtClean="0"/>
              <a:t>21.11.2024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02CBA-1A6F-4006-A1D6-9A728F7DDB8B}" type="slidenum">
              <a:rPr lang="ru-RU" smtClean="0"/>
              <a:t>‹#›</a:t>
            </a:fld>
            <a:endParaRPr lang="ru-RU"/>
          </a:p>
        </p:txBody>
      </p:sp>
    </p:spTree>
    <p:extLst>
      <p:ext uri="{BB962C8B-B14F-4D97-AF65-F5344CB8AC3E}">
        <p14:creationId xmlns:p14="http://schemas.microsoft.com/office/powerpoint/2010/main" val="73832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902CBA-1A6F-4006-A1D6-9A728F7DDB8B}" type="slidenum">
              <a:rPr lang="ru-RU" smtClean="0"/>
              <a:t>3</a:t>
            </a:fld>
            <a:endParaRPr lang="ru-RU"/>
          </a:p>
        </p:txBody>
      </p:sp>
    </p:spTree>
    <p:extLst>
      <p:ext uri="{BB962C8B-B14F-4D97-AF65-F5344CB8AC3E}">
        <p14:creationId xmlns:p14="http://schemas.microsoft.com/office/powerpoint/2010/main" val="339701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902CBA-1A6F-4006-A1D6-9A728F7DDB8B}" type="slidenum">
              <a:rPr lang="ru-RU" smtClean="0"/>
              <a:t>4</a:t>
            </a:fld>
            <a:endParaRPr lang="ru-RU"/>
          </a:p>
        </p:txBody>
      </p:sp>
    </p:spTree>
    <p:extLst>
      <p:ext uri="{BB962C8B-B14F-4D97-AF65-F5344CB8AC3E}">
        <p14:creationId xmlns:p14="http://schemas.microsoft.com/office/powerpoint/2010/main" val="253197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902CBA-1A6F-4006-A1D6-9A728F7DDB8B}" type="slidenum">
              <a:rPr lang="ru-RU" smtClean="0"/>
              <a:t>5</a:t>
            </a:fld>
            <a:endParaRPr lang="ru-RU"/>
          </a:p>
        </p:txBody>
      </p:sp>
    </p:spTree>
    <p:extLst>
      <p:ext uri="{BB962C8B-B14F-4D97-AF65-F5344CB8AC3E}">
        <p14:creationId xmlns:p14="http://schemas.microsoft.com/office/powerpoint/2010/main" val="63243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03;g6cf5bd7ce4_5_0:notes"/>
          <p:cNvSpPr>
            <a:spLocks noGrp="1" noRot="1" noChangeAspect="1" noTextEdit="1"/>
          </p:cNvSpPr>
          <p:nvPr>
            <p:ph type="sldImg" idx="2"/>
          </p:nvPr>
        </p:nvSpPr>
        <p:spPr>
          <a:ln>
            <a:miter lim="800000"/>
            <a:headEnd/>
            <a:tailEnd/>
          </a:ln>
        </p:spPr>
      </p:sp>
      <p:sp>
        <p:nvSpPr>
          <p:cNvPr id="32771" name="Google Shape;104;g6cf5bd7ce4_5_0:notes"/>
          <p:cNvSpPr txBox="1">
            <a:spLocks noGrp="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400"/>
            </a:pPr>
            <a:endParaRPr lang="ru-RU" altLang="ru-RU" sz="1100"/>
          </a:p>
        </p:txBody>
      </p:sp>
    </p:spTree>
    <p:extLst>
      <p:ext uri="{BB962C8B-B14F-4D97-AF65-F5344CB8AC3E}">
        <p14:creationId xmlns:p14="http://schemas.microsoft.com/office/powerpoint/2010/main" val="156204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03;g6cf5bd7ce4_5_0:notes"/>
          <p:cNvSpPr>
            <a:spLocks noGrp="1" noRot="1" noChangeAspect="1" noTextEdit="1"/>
          </p:cNvSpPr>
          <p:nvPr>
            <p:ph type="sldImg" idx="2"/>
          </p:nvPr>
        </p:nvSpPr>
        <p:spPr>
          <a:ln>
            <a:miter lim="800000"/>
            <a:headEnd/>
            <a:tailEnd/>
          </a:ln>
        </p:spPr>
      </p:sp>
      <p:sp>
        <p:nvSpPr>
          <p:cNvPr id="32771" name="Google Shape;104;g6cf5bd7ce4_5_0:notes"/>
          <p:cNvSpPr txBox="1">
            <a:spLocks noGrp="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400"/>
            </a:pPr>
            <a:endParaRPr lang="ru-RU" altLang="ru-RU" sz="1100"/>
          </a:p>
        </p:txBody>
      </p:sp>
    </p:spTree>
    <p:extLst>
      <p:ext uri="{BB962C8B-B14F-4D97-AF65-F5344CB8AC3E}">
        <p14:creationId xmlns:p14="http://schemas.microsoft.com/office/powerpoint/2010/main" val="2588406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1BA3D77-E0EF-4F78-BFBC-252CFA2060E1}" type="datetimeFigureOut">
              <a:rPr lang="ru-RU" smtClean="0"/>
              <a:t>21.11.2024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98012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BA3D77-E0EF-4F78-BFBC-252CFA2060E1}" type="datetimeFigureOut">
              <a:rPr lang="ru-RU" smtClean="0"/>
              <a:t>21.11.2024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244037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BA3D77-E0EF-4F78-BFBC-252CFA2060E1}" type="datetimeFigureOut">
              <a:rPr lang="ru-RU" smtClean="0"/>
              <a:t>21.11.2024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266877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4" name="Google Shape;32;p4"/>
          <p:cNvGrpSpPr>
            <a:grpSpLocks/>
          </p:cNvGrpSpPr>
          <p:nvPr/>
        </p:nvGrpSpPr>
        <p:grpSpPr bwMode="auto">
          <a:xfrm rot="10800000">
            <a:off x="1" y="4150784"/>
            <a:ext cx="3046413" cy="2707216"/>
            <a:chOff x="6098378" y="5"/>
            <a:chExt cx="3045625" cy="2030570"/>
          </a:xfrm>
        </p:grpSpPr>
        <p:sp>
          <p:nvSpPr>
            <p:cNvPr id="5" name="Google Shape;33;p4"/>
            <p:cNvSpPr>
              <a:spLocks noChangeArrowheads="1"/>
            </p:cNvSpPr>
            <p:nvPr/>
          </p:nvSpPr>
          <p:spPr bwMode="auto">
            <a:xfrm>
              <a:off x="8048911" y="5"/>
              <a:ext cx="1015737" cy="1014491"/>
            </a:xfrm>
            <a:prstGeom prst="rect">
              <a:avLst/>
            </a:prstGeom>
            <a:solidFill>
              <a:srgbClr val="0B5394"/>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ru-RU" altLang="ru-RU" sz="1050"/>
            </a:p>
          </p:txBody>
        </p:sp>
        <p:sp>
          <p:nvSpPr>
            <p:cNvPr id="6" name="Google Shape;34;p4"/>
            <p:cNvSpPr>
              <a:spLocks noChangeArrowheads="1"/>
            </p:cNvSpPr>
            <p:nvPr/>
          </p:nvSpPr>
          <p:spPr bwMode="auto">
            <a:xfrm flipH="1">
              <a:off x="7114115" y="5"/>
              <a:ext cx="1014151" cy="1014491"/>
            </a:xfrm>
            <a:prstGeom prst="rtTriangle">
              <a:avLst/>
            </a:prstGeom>
            <a:solidFill>
              <a:srgbClr val="3D85C6"/>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ru-RU" altLang="ru-RU" sz="1050"/>
            </a:p>
          </p:txBody>
        </p:sp>
        <p:sp>
          <p:nvSpPr>
            <p:cNvPr id="7" name="Google Shape;35;p4"/>
            <p:cNvSpPr>
              <a:spLocks noChangeArrowheads="1"/>
            </p:cNvSpPr>
            <p:nvPr/>
          </p:nvSpPr>
          <p:spPr bwMode="auto">
            <a:xfrm rot="10800000" flipH="1">
              <a:off x="7114115" y="-79376"/>
              <a:ext cx="1014151" cy="1016079"/>
            </a:xfrm>
            <a:prstGeom prst="rtTriangle">
              <a:avLst/>
            </a:prstGeom>
            <a:solidFill>
              <a:srgbClr val="FFE599"/>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ru-RU" altLang="ru-RU" sz="1050"/>
            </a:p>
          </p:txBody>
        </p:sp>
        <p:sp>
          <p:nvSpPr>
            <p:cNvPr id="8" name="Google Shape;36;p4"/>
            <p:cNvSpPr>
              <a:spLocks noChangeArrowheads="1"/>
            </p:cNvSpPr>
            <p:nvPr/>
          </p:nvSpPr>
          <p:spPr bwMode="auto">
            <a:xfrm rot="10800000">
              <a:off x="6019024" y="-79376"/>
              <a:ext cx="1015737" cy="1016079"/>
            </a:xfrm>
            <a:prstGeom prst="rtTriangle">
              <a:avLst/>
            </a:prstGeom>
            <a:solidFill>
              <a:srgbClr val="FF9900"/>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ru-RU" altLang="ru-RU" sz="1050"/>
            </a:p>
          </p:txBody>
        </p:sp>
        <p:sp>
          <p:nvSpPr>
            <p:cNvPr id="9" name="Google Shape;37;p4"/>
            <p:cNvSpPr>
              <a:spLocks noChangeArrowheads="1"/>
            </p:cNvSpPr>
            <p:nvPr/>
          </p:nvSpPr>
          <p:spPr bwMode="auto">
            <a:xfrm rot="10800000">
              <a:off x="8048911" y="1016084"/>
              <a:ext cx="1015737" cy="1014491"/>
            </a:xfrm>
            <a:prstGeom prst="rtTriangle">
              <a:avLst/>
            </a:prstGeom>
            <a:solidFill>
              <a:srgbClr val="B3104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ru-RU" altLang="ru-RU" sz="1050"/>
            </a:p>
          </p:txBody>
        </p:sp>
      </p:grpSp>
      <p:sp>
        <p:nvSpPr>
          <p:cNvPr id="29" name="Google Shape;29;p4"/>
          <p:cNvSpPr txBox="1">
            <a:spLocks noGrp="1"/>
          </p:cNvSpPr>
          <p:nvPr>
            <p:ph type="title"/>
          </p:nvPr>
        </p:nvSpPr>
        <p:spPr>
          <a:xfrm>
            <a:off x="311700" y="546667"/>
            <a:ext cx="8520600" cy="8104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72250" y="1577633"/>
            <a:ext cx="8520600" cy="4452000"/>
          </a:xfrm>
          <a:prstGeom prst="rect">
            <a:avLst/>
          </a:prstGeom>
        </p:spPr>
        <p:txBody>
          <a:bodyPr spcFirstLastPara="1">
            <a:noAutofit/>
          </a:bodyPr>
          <a:lstStyle>
            <a:lvl1pPr marL="457189" lvl="0" indent="-342892" rtl="0">
              <a:spcBef>
                <a:spcPts val="0"/>
              </a:spcBef>
              <a:spcAft>
                <a:spcPts val="0"/>
              </a:spcAft>
              <a:buSzPts val="1800"/>
              <a:buChar char="●"/>
              <a:defRPr/>
            </a:lvl1pPr>
            <a:lvl2pPr marL="914378"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2"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0" name="Google Shape;31;p4"/>
          <p:cNvSpPr txBox="1">
            <a:spLocks noGrp="1"/>
          </p:cNvSpPr>
          <p:nvPr>
            <p:ph type="sldNum" idx="10"/>
          </p:nvPr>
        </p:nvSpPr>
        <p:spPr>
          <a:xfrm>
            <a:off x="6583680" y="6377941"/>
            <a:ext cx="2103120" cy="276999"/>
          </a:xfrm>
        </p:spPr>
        <p:txBody>
          <a:bodyPr/>
          <a:lstStyle>
            <a:lvl1pPr>
              <a:defRPr/>
            </a:lvl1pPr>
          </a:lstStyle>
          <a:p>
            <a:pPr>
              <a:defRPr/>
            </a:pPr>
            <a:fld id="{7A68F8B5-CE60-4B8E-BF2C-752136BC4E91}" type="slidenum">
              <a:rPr lang="ru-RU" altLang="ru-RU"/>
              <a:pPr>
                <a:defRPr/>
              </a:pPr>
              <a:t>‹#›</a:t>
            </a:fld>
            <a:endParaRPr lang="ru-RU" altLang="ru-RU"/>
          </a:p>
        </p:txBody>
      </p:sp>
    </p:spTree>
    <p:extLst>
      <p:ext uri="{BB962C8B-B14F-4D97-AF65-F5344CB8AC3E}">
        <p14:creationId xmlns:p14="http://schemas.microsoft.com/office/powerpoint/2010/main" val="208429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BA3D77-E0EF-4F78-BFBC-252CFA2060E1}" type="datetimeFigureOut">
              <a:rPr lang="ru-RU" smtClean="0"/>
              <a:t>21.11.2024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50045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1BA3D77-E0EF-4F78-BFBC-252CFA2060E1}" type="datetimeFigureOut">
              <a:rPr lang="ru-RU" smtClean="0"/>
              <a:t>21.11.2024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217076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1BA3D77-E0EF-4F78-BFBC-252CFA2060E1}" type="datetimeFigureOut">
              <a:rPr lang="ru-RU" smtClean="0"/>
              <a:t>21.11.2024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126380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1BA3D77-E0EF-4F78-BFBC-252CFA2060E1}" type="datetimeFigureOut">
              <a:rPr lang="ru-RU" smtClean="0"/>
              <a:t>21.11.2024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47439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1BA3D77-E0EF-4F78-BFBC-252CFA2060E1}" type="datetimeFigureOut">
              <a:rPr lang="ru-RU" smtClean="0"/>
              <a:t>21.11.2024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411578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BA3D77-E0EF-4F78-BFBC-252CFA2060E1}" type="datetimeFigureOut">
              <a:rPr lang="ru-RU" smtClean="0"/>
              <a:t>21.11.2024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10921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1BA3D77-E0EF-4F78-BFBC-252CFA2060E1}" type="datetimeFigureOut">
              <a:rPr lang="ru-RU" smtClean="0"/>
              <a:t>21.11.2024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231053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1BA3D77-E0EF-4F78-BFBC-252CFA2060E1}" type="datetimeFigureOut">
              <a:rPr lang="ru-RU" smtClean="0"/>
              <a:t>21.11.2024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39D71B-3561-4483-95C5-9EE4628BA3BF}" type="slidenum">
              <a:rPr lang="ru-RU" smtClean="0"/>
              <a:t>‹#›</a:t>
            </a:fld>
            <a:endParaRPr lang="ru-RU"/>
          </a:p>
        </p:txBody>
      </p:sp>
    </p:spTree>
    <p:extLst>
      <p:ext uri="{BB962C8B-B14F-4D97-AF65-F5344CB8AC3E}">
        <p14:creationId xmlns:p14="http://schemas.microsoft.com/office/powerpoint/2010/main" val="287373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A3D77-E0EF-4F78-BFBC-252CFA2060E1}" type="datetimeFigureOut">
              <a:rPr lang="ru-RU" smtClean="0"/>
              <a:t>21.11.2024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9D71B-3561-4483-95C5-9EE4628BA3BF}" type="slidenum">
              <a:rPr lang="ru-RU" smtClean="0"/>
              <a:t>‹#›</a:t>
            </a:fld>
            <a:endParaRPr lang="ru-RU"/>
          </a:p>
        </p:txBody>
      </p:sp>
    </p:spTree>
    <p:extLst>
      <p:ext uri="{BB962C8B-B14F-4D97-AF65-F5344CB8AC3E}">
        <p14:creationId xmlns:p14="http://schemas.microsoft.com/office/powerpoint/2010/main" val="217476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hyperlink" Target="https://magistr54.ru/wp-content/uploads/2020/11/stil-samoreguljacii-povedenija.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vk.com/wall-203215771_630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stoppav.r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forms.yandex.ru/u/673ee188eb6146c4d06a2016/"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01&#26625;&#29696;&#29696;&#28672;&#29440;&#14848;&#12032;&#12032;&#26112;&#28416;&#29184;&#27904;&#29440;&#11776;&#30976;&#24832;&#28160;&#25600;&#25856;&#30720;&#11776;&#29184;&#29952;&#12032;&#29952;&#12032;&#13824;&#14080;&#13056;&#25856;&#25856;&#12544;&#14336;&#14336;&#25856;&#25088;&#13824;&#12544;&#13312;&#13824;&#25344;&#13312;&#25600;&#12288;&#13824;&#24832;&#12800;&#12288;&#12544;&#13824;&#1203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k.com/wall-203215771_6307"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00808"/>
            <a:ext cx="7150258" cy="2592288"/>
          </a:xfrm>
        </p:spPr>
        <p:txBody>
          <a:bodyPr>
            <a:normAutofit fontScale="90000"/>
          </a:bodyPr>
          <a:lstStyle/>
          <a:p>
            <a:br>
              <a:rPr lang="ru-RU" sz="1600" b="1" dirty="0">
                <a:latin typeface="Times New Roman" panose="02020603050405020304" pitchFamily="18" charset="0"/>
                <a:cs typeface="Times New Roman" panose="02020603050405020304" pitchFamily="18" charset="0"/>
              </a:rPr>
            </a:br>
            <a:br>
              <a:rPr lang="ru-RU" sz="1600" b="1" dirty="0">
                <a:latin typeface="Times New Roman" panose="02020603050405020304" pitchFamily="18" charset="0"/>
                <a:cs typeface="Times New Roman" panose="02020603050405020304" pitchFamily="18" charset="0"/>
              </a:rPr>
            </a:br>
            <a:br>
              <a:rPr lang="ru-RU" sz="1600" b="1" dirty="0">
                <a:latin typeface="Times New Roman" panose="02020603050405020304" pitchFamily="18" charset="0"/>
                <a:cs typeface="Times New Roman" panose="02020603050405020304" pitchFamily="18" charset="0"/>
              </a:rPr>
            </a:br>
            <a:r>
              <a:rPr lang="ru-RU" sz="2700" b="1" i="1" dirty="0">
                <a:latin typeface="Times New Roman" panose="02020603050405020304" pitchFamily="18" charset="0"/>
                <a:cs typeface="Times New Roman" panose="02020603050405020304" pitchFamily="18" charset="0"/>
              </a:rPr>
              <a:t>Школа молодого специалиста: педагог-психолог</a:t>
            </a:r>
            <a:br>
              <a:rPr lang="ru-RU" sz="2700" b="1"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a:t>
            </a:r>
            <a:r>
              <a:rPr lang="ru-RU" sz="2700" b="1" i="0" dirty="0">
                <a:solidFill>
                  <a:srgbClr val="000000"/>
                </a:solidFill>
                <a:effectLst/>
                <a:latin typeface="Times New Roman" panose="02020603050405020304" pitchFamily="18" charset="0"/>
                <a:cs typeface="Times New Roman" panose="02020603050405020304" pitchFamily="18" charset="0"/>
              </a:rPr>
              <a:t>Методический портфель педагога-психолога по организации диагностического исследования с</a:t>
            </a:r>
            <a:r>
              <a:rPr lang="ru-RU" sz="2700" b="1" dirty="0">
                <a:solidFill>
                  <a:srgbClr val="000000"/>
                </a:solidFill>
                <a:effectLst/>
                <a:latin typeface="Times New Roman" panose="02020603050405020304" pitchFamily="18" charset="0"/>
                <a:cs typeface="Times New Roman" panose="02020603050405020304" pitchFamily="18" charset="0"/>
              </a:rPr>
              <a:t> обучающимися  старшего </a:t>
            </a:r>
            <a:r>
              <a:rPr lang="ru-RU" sz="2700" b="1" dirty="0">
                <a:solidFill>
                  <a:srgbClr val="000000"/>
                </a:solidFill>
                <a:latin typeface="Times New Roman" panose="02020603050405020304" pitchFamily="18" charset="0"/>
                <a:cs typeface="Times New Roman" panose="02020603050405020304" pitchFamily="18" charset="0"/>
              </a:rPr>
              <a:t> школьного</a:t>
            </a:r>
            <a:r>
              <a:rPr lang="ru-RU" sz="2700" b="1" dirty="0">
                <a:solidFill>
                  <a:srgbClr val="000000"/>
                </a:solidFill>
                <a:effectLst/>
                <a:latin typeface="Times New Roman" panose="02020603050405020304" pitchFamily="18" charset="0"/>
                <a:cs typeface="Times New Roman" panose="02020603050405020304" pitchFamily="18" charset="0"/>
              </a:rPr>
              <a:t> возраста и студентами первых курсов»</a:t>
            </a:r>
            <a:endParaRPr lang="ru-RU" sz="2700" dirty="0">
              <a:latin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id="{3B1779C5-38C0-4B01-BE3E-3DCDFC36B370}"/>
              </a:ext>
            </a:extLst>
          </p:cNvPr>
          <p:cNvSpPr txBox="1">
            <a:spLocks/>
          </p:cNvSpPr>
          <p:nvPr/>
        </p:nvSpPr>
        <p:spPr>
          <a:xfrm>
            <a:off x="2771800" y="-18073"/>
            <a:ext cx="6217196" cy="12109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ru-RU" altLang="ru-RU" sz="1600" i="1" dirty="0">
                <a:solidFill>
                  <a:prstClr val="black"/>
                </a:solidFill>
                <a:latin typeface="Times New Roman" pitchFamily="18" charset="0"/>
              </a:rPr>
            </a:br>
            <a:r>
              <a:rPr lang="ru-RU" altLang="ru-RU" sz="1600" i="1" dirty="0">
                <a:solidFill>
                  <a:prstClr val="black"/>
                </a:solidFill>
                <a:latin typeface="Times New Roman" pitchFamily="18" charset="0"/>
              </a:rPr>
              <a:t>Государственное бюджетное учреждение Воронежской области</a:t>
            </a:r>
            <a:br>
              <a:rPr lang="ru-RU" altLang="ru-RU" sz="1600" i="1" dirty="0">
                <a:solidFill>
                  <a:prstClr val="black"/>
                </a:solidFill>
                <a:latin typeface="Times New Roman" pitchFamily="18" charset="0"/>
              </a:rPr>
            </a:br>
            <a:r>
              <a:rPr lang="ru-RU" altLang="ru-RU" sz="1600" i="1" dirty="0">
                <a:solidFill>
                  <a:prstClr val="black"/>
                </a:solidFill>
                <a:latin typeface="Times New Roman" pitchFamily="18" charset="0"/>
              </a:rPr>
              <a:t> «Центр психолого-педагогической поддержки и развития детей»</a:t>
            </a:r>
            <a:br>
              <a:rPr lang="ru-RU" altLang="ru-RU" sz="1600" i="1" dirty="0">
                <a:solidFill>
                  <a:prstClr val="black"/>
                </a:solidFill>
                <a:latin typeface="Times New Roman" pitchFamily="18" charset="0"/>
              </a:rPr>
            </a:br>
            <a:endParaRPr lang="ru-RU" sz="16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F73C936E-A55F-4790-B468-1CEFB9B1B5C3}"/>
              </a:ext>
            </a:extLst>
          </p:cNvPr>
          <p:cNvPicPr>
            <a:picLocks noChangeAspect="1"/>
          </p:cNvPicPr>
          <p:nvPr/>
        </p:nvPicPr>
        <p:blipFill>
          <a:blip r:embed="rId2"/>
          <a:stretch>
            <a:fillRect/>
          </a:stretch>
        </p:blipFill>
        <p:spPr>
          <a:xfrm>
            <a:off x="518086" y="182790"/>
            <a:ext cx="1707028" cy="1036410"/>
          </a:xfrm>
          <a:prstGeom prst="rect">
            <a:avLst/>
          </a:prstGeom>
        </p:spPr>
      </p:pic>
      <p:sp>
        <p:nvSpPr>
          <p:cNvPr id="8" name="Подзаголовок 2">
            <a:extLst>
              <a:ext uri="{FF2B5EF4-FFF2-40B4-BE49-F238E27FC236}">
                <a16:creationId xmlns:a16="http://schemas.microsoft.com/office/drawing/2014/main" id="{2919D0C5-BA92-4BAC-A1BE-E6BED3D39DFE}"/>
              </a:ext>
            </a:extLst>
          </p:cNvPr>
          <p:cNvSpPr>
            <a:spLocks noGrp="1"/>
          </p:cNvSpPr>
          <p:nvPr>
            <p:ph type="subTitle" idx="1"/>
          </p:nvPr>
        </p:nvSpPr>
        <p:spPr>
          <a:xfrm>
            <a:off x="5590729" y="5949280"/>
            <a:ext cx="3398067" cy="689804"/>
          </a:xfrm>
          <a:solidFill>
            <a:schemeClr val="bg2"/>
          </a:solidFill>
        </p:spPr>
        <p:txBody>
          <a:bodyPr>
            <a:noAutofit/>
          </a:bodyPr>
          <a:lstStyle/>
          <a:p>
            <a:r>
              <a:rPr lang="ru-RU" sz="2000" dirty="0">
                <a:solidFill>
                  <a:schemeClr val="tx1"/>
                </a:solidFill>
                <a:latin typeface="Times New Roman" panose="02020603050405020304" pitchFamily="18" charset="0"/>
                <a:cs typeface="Times New Roman" panose="02020603050405020304" pitchFamily="18" charset="0"/>
              </a:rPr>
              <a:t>Составитель: Кудренко Н.Н., психолог ЦПППиРД</a:t>
            </a:r>
          </a:p>
        </p:txBody>
      </p:sp>
    </p:spTree>
    <p:extLst>
      <p:ext uri="{BB962C8B-B14F-4D97-AF65-F5344CB8AC3E}">
        <p14:creationId xmlns:p14="http://schemas.microsoft.com/office/powerpoint/2010/main" val="242346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260648"/>
            <a:ext cx="2376264" cy="461665"/>
          </a:xfrm>
          <a:prstGeom prst="rect">
            <a:avLst/>
          </a:prstGeom>
        </p:spPr>
        <p:txBody>
          <a:bodyPr wrap="square">
            <a:spAutoFit/>
          </a:bodyPr>
          <a:lstStyle/>
          <a:p>
            <a:r>
              <a:rPr lang="ru-RU" sz="2400" b="1" dirty="0">
                <a:solidFill>
                  <a:srgbClr val="000000"/>
                </a:solidFill>
                <a:latin typeface="Times New Roman" panose="02020603050405020304" pitchFamily="18" charset="0"/>
                <a:ea typeface="Times New Roman" panose="02020603050405020304" pitchFamily="18" charset="0"/>
              </a:rPr>
              <a:t>Социометрия</a:t>
            </a:r>
            <a:endParaRPr lang="ru-RU" sz="2400" dirty="0"/>
          </a:p>
        </p:txBody>
      </p:sp>
      <p:sp>
        <p:nvSpPr>
          <p:cNvPr id="5" name="Прямоугольник 4"/>
          <p:cNvSpPr/>
          <p:nvPr/>
        </p:nvSpPr>
        <p:spPr>
          <a:xfrm>
            <a:off x="179512" y="980728"/>
            <a:ext cx="8784976" cy="4708981"/>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Социометрическая процедура:</a:t>
            </a:r>
          </a:p>
          <a:p>
            <a:pPr algn="just"/>
            <a:r>
              <a:rPr lang="ru-RU" sz="2000" dirty="0">
                <a:latin typeface="Times New Roman" panose="02020603050405020304" pitchFamily="18" charset="0"/>
                <a:cs typeface="Times New Roman" panose="02020603050405020304" pitchFamily="18" charset="0"/>
              </a:rPr>
              <a:t> Членам группы предлагается ответить на вопросы, которые дают возможность определить симпатии и антипатии один до одного, к лидерам, членов группы, которых группа не принимает. Примеры вопросов, используемых при проведении: Представьте следующую ситуацию. Вы всем классом отправились в путешествие морем. </a:t>
            </a:r>
          </a:p>
          <a:p>
            <a:pPr algn="just"/>
            <a:r>
              <a:rPr lang="ru-RU" sz="2000" dirty="0">
                <a:latin typeface="Times New Roman" panose="02020603050405020304" pitchFamily="18" charset="0"/>
                <a:cs typeface="Times New Roman" panose="02020603050405020304" pitchFamily="18" charset="0"/>
              </a:rPr>
              <a:t>1.Вам предложили кого-то из одноклассников избрать капитаном корабля? Кто это будет? </a:t>
            </a:r>
          </a:p>
          <a:p>
            <a:pPr algn="just"/>
            <a:r>
              <a:rPr lang="ru-RU" sz="2000" dirty="0">
                <a:latin typeface="Times New Roman" panose="02020603050405020304" pitchFamily="18" charset="0"/>
                <a:cs typeface="Times New Roman" panose="02020603050405020304" pitchFamily="18" charset="0"/>
              </a:rPr>
              <a:t>2. Кого бы из одноклассников вы не хотели видеть на капитанском мостике? Вечером, всем классом, вы пошли в ресторан отпраздновать начало своего путешествия. </a:t>
            </a:r>
          </a:p>
          <a:p>
            <a:pPr algn="just"/>
            <a:r>
              <a:rPr lang="ru-RU" sz="2000" dirty="0">
                <a:latin typeface="Times New Roman" panose="02020603050405020304" pitchFamily="18" charset="0"/>
                <a:cs typeface="Times New Roman" panose="02020603050405020304" pitchFamily="18" charset="0"/>
              </a:rPr>
              <a:t>3. С кем бы из одноклассников вы хотели отпраздновать начало путешествия, то есть сидеть за одним столом?</a:t>
            </a:r>
          </a:p>
          <a:p>
            <a:pPr algn="just"/>
            <a:r>
              <a:rPr lang="ru-RU" sz="2000" dirty="0">
                <a:latin typeface="Times New Roman" panose="02020603050405020304" pitchFamily="18" charset="0"/>
                <a:cs typeface="Times New Roman" panose="02020603050405020304" pitchFamily="18" charset="0"/>
              </a:rPr>
              <a:t> 4. С кем бы из одноклассников вы не хотели отпраздновать начало путешествия</a:t>
            </a:r>
          </a:p>
        </p:txBody>
      </p:sp>
    </p:spTree>
    <p:extLst>
      <p:ext uri="{BB962C8B-B14F-4D97-AF65-F5344CB8AC3E}">
        <p14:creationId xmlns:p14="http://schemas.microsoft.com/office/powerpoint/2010/main" val="333377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260648"/>
            <a:ext cx="2376264" cy="461665"/>
          </a:xfrm>
          <a:prstGeom prst="rect">
            <a:avLst/>
          </a:prstGeom>
        </p:spPr>
        <p:txBody>
          <a:bodyPr wrap="square">
            <a:spAutoFit/>
          </a:bodyPr>
          <a:lstStyle/>
          <a:p>
            <a:r>
              <a:rPr lang="ru-RU" sz="2400" b="1" dirty="0">
                <a:solidFill>
                  <a:srgbClr val="000000"/>
                </a:solidFill>
                <a:latin typeface="Times New Roman" panose="02020603050405020304" pitchFamily="18" charset="0"/>
                <a:ea typeface="Times New Roman" panose="02020603050405020304" pitchFamily="18" charset="0"/>
              </a:rPr>
              <a:t>Социометрия</a:t>
            </a:r>
            <a:endParaRPr lang="ru-RU" sz="2400" dirty="0"/>
          </a:p>
        </p:txBody>
      </p:sp>
      <p:pic>
        <p:nvPicPr>
          <p:cNvPr id="3" name="Рисунок 2"/>
          <p:cNvPicPr>
            <a:picLocks noChangeAspect="1"/>
          </p:cNvPicPr>
          <p:nvPr/>
        </p:nvPicPr>
        <p:blipFill rotWithShape="1">
          <a:blip r:embed="rId2"/>
          <a:srcRect l="17347" t="40156" r="35611" b="13579"/>
          <a:stretch/>
        </p:blipFill>
        <p:spPr>
          <a:xfrm>
            <a:off x="611560" y="1052736"/>
            <a:ext cx="8204317" cy="4536504"/>
          </a:xfrm>
          <a:prstGeom prst="rect">
            <a:avLst/>
          </a:prstGeom>
        </p:spPr>
      </p:pic>
    </p:spTree>
    <p:extLst>
      <p:ext uri="{BB962C8B-B14F-4D97-AF65-F5344CB8AC3E}">
        <p14:creationId xmlns:p14="http://schemas.microsoft.com/office/powerpoint/2010/main" val="100628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2656"/>
            <a:ext cx="6768752" cy="646331"/>
          </a:xfrm>
          <a:prstGeom prst="rect">
            <a:avLst/>
          </a:prstGeom>
        </p:spPr>
        <p:txBody>
          <a:bodyPr wrap="square">
            <a:spAutoFit/>
          </a:bodyPr>
          <a:lstStyle/>
          <a:p>
            <a:pPr algn="ctr"/>
            <a:r>
              <a:rPr lang="ru-RU" b="1" dirty="0">
                <a:solidFill>
                  <a:srgbClr val="000000"/>
                </a:solidFill>
                <a:latin typeface="Times New Roman" panose="02020603050405020304" pitchFamily="18" charset="0"/>
                <a:ea typeface="Times New Roman" panose="02020603050405020304" pitchFamily="18" charset="0"/>
              </a:rPr>
              <a:t>Многошкальная опросная методика «Стиль саморегуляции поведения» (ССПМ) - В. И. Моросановой</a:t>
            </a:r>
            <a:endParaRPr lang="ru-RU" dirty="0"/>
          </a:p>
        </p:txBody>
      </p:sp>
      <p:sp>
        <p:nvSpPr>
          <p:cNvPr id="3" name="Прямоугольник 2"/>
          <p:cNvSpPr/>
          <p:nvPr/>
        </p:nvSpPr>
        <p:spPr>
          <a:xfrm>
            <a:off x="395536" y="1196752"/>
            <a:ext cx="8208912" cy="1477328"/>
          </a:xfrm>
          <a:prstGeom prst="rect">
            <a:avLst/>
          </a:prstGeom>
        </p:spPr>
        <p:txBody>
          <a:bodyPr wrap="square">
            <a:spAutoFit/>
          </a:bodyPr>
          <a:lstStyle/>
          <a:p>
            <a:pPr algn="just"/>
            <a:r>
              <a:rPr lang="ru-RU" b="1" dirty="0">
                <a:solidFill>
                  <a:srgbClr val="000000"/>
                </a:solidFill>
                <a:latin typeface="Times New Roman" panose="02020603050405020304" pitchFamily="18" charset="0"/>
                <a:ea typeface="Times New Roman" panose="02020603050405020304" pitchFamily="18" charset="0"/>
              </a:rPr>
              <a:t>Измеряемый конструктор: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диагностика развития индивидуальной саморегуляции и ее индивидуального профиля: показатели планирования, моделирования, программирования, оценки результатов, показатели развития регуляторно-личностных свойств - гибкости и самостоятельности</a:t>
            </a:r>
            <a:endParaRPr lang="ru-RU" dirty="0">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264196" y="2420888"/>
            <a:ext cx="7047656" cy="3170099"/>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Опросник ССП-98 состоит из 46 утверждений, входящих в состав шести шкал, выделяемых в соответствии с основными регуляторными процессами (планирования, моделирования, программирования, оценки результатов) и регуляторно-личностными свойствами (гибкости и самостоятельности) В состав каждой шкалы входят по девять утверждений. Структура опросника такова, что ряд утверждений входят в состав сразу двух шкал в связи с тем, что их можно отнести к характеристике как регуляторного процесса, так и свойства регуляции</a:t>
            </a:r>
          </a:p>
        </p:txBody>
      </p:sp>
    </p:spTree>
    <p:extLst>
      <p:ext uri="{BB962C8B-B14F-4D97-AF65-F5344CB8AC3E}">
        <p14:creationId xmlns:p14="http://schemas.microsoft.com/office/powerpoint/2010/main" val="28560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88640"/>
            <a:ext cx="6768752" cy="646331"/>
          </a:xfrm>
          <a:prstGeom prst="rect">
            <a:avLst/>
          </a:prstGeom>
        </p:spPr>
        <p:txBody>
          <a:bodyPr wrap="square">
            <a:spAutoFit/>
          </a:bodyPr>
          <a:lstStyle/>
          <a:p>
            <a:pPr algn="ctr"/>
            <a:r>
              <a:rPr lang="ru-RU" b="1" dirty="0">
                <a:solidFill>
                  <a:srgbClr val="000000"/>
                </a:solidFill>
                <a:latin typeface="Times New Roman" panose="02020603050405020304" pitchFamily="18" charset="0"/>
                <a:ea typeface="Times New Roman" panose="02020603050405020304" pitchFamily="18" charset="0"/>
              </a:rPr>
              <a:t>Многошкальная опросная методика «Стиль саморегуляции поведения» (ССПМ) - В. И. Моросановой</a:t>
            </a:r>
            <a:endParaRPr lang="ru-RU" dirty="0"/>
          </a:p>
        </p:txBody>
      </p:sp>
      <p:sp>
        <p:nvSpPr>
          <p:cNvPr id="4" name="Прямоугольник 3"/>
          <p:cNvSpPr/>
          <p:nvPr/>
        </p:nvSpPr>
        <p:spPr>
          <a:xfrm>
            <a:off x="395536" y="1124744"/>
            <a:ext cx="8424936" cy="5078313"/>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Шкала ―Планировани</a:t>
            </a:r>
            <a:r>
              <a:rPr lang="ru-RU" dirty="0">
                <a:latin typeface="Times New Roman" panose="02020603050405020304" pitchFamily="18" charset="0"/>
                <a:cs typeface="Times New Roman" panose="02020603050405020304" pitchFamily="18" charset="0"/>
              </a:rPr>
              <a:t>е‖ (</a:t>
            </a:r>
            <a:r>
              <a:rPr lang="ru-RU" dirty="0" err="1">
                <a:latin typeface="Times New Roman" panose="02020603050405020304" pitchFamily="18" charset="0"/>
                <a:cs typeface="Times New Roman" panose="02020603050405020304" pitchFamily="18" charset="0"/>
              </a:rPr>
              <a:t>Пл</a:t>
            </a:r>
            <a:r>
              <a:rPr lang="ru-RU" dirty="0">
                <a:latin typeface="Times New Roman" panose="02020603050405020304" pitchFamily="18" charset="0"/>
                <a:cs typeface="Times New Roman" panose="02020603050405020304" pitchFamily="18" charset="0"/>
              </a:rPr>
              <a:t>) характеризует индивидуальные особенности целеполагания и удержания целей, уровень сформированности у человека осознанного планирования деятельности. При высоких показателях по этой шкале у субъекта сформирована потребность в осознанном планировании деятельности, планы в этом случае реалистичны, детализированы, иерархичны, действенны и устойчивы, цели деятельности выдвигаются самостоятельно.</a:t>
            </a:r>
          </a:p>
          <a:p>
            <a:pPr algn="just"/>
            <a:r>
              <a:rPr lang="ru-RU" b="1" dirty="0">
                <a:latin typeface="Times New Roman" panose="02020603050405020304" pitchFamily="18" charset="0"/>
                <a:cs typeface="Times New Roman" panose="02020603050405020304" pitchFamily="18" charset="0"/>
              </a:rPr>
              <a:t>Шкала ―Моделирование‖ </a:t>
            </a:r>
            <a:r>
              <a:rPr lang="ru-RU" dirty="0">
                <a:latin typeface="Times New Roman" panose="02020603050405020304" pitchFamily="18" charset="0"/>
                <a:cs typeface="Times New Roman" panose="02020603050405020304" pitchFamily="18" charset="0"/>
              </a:rPr>
              <a:t>(М) позволяет диагностировать индивидуальную развитость представлений о системе внешних и внутренних значимых условий, степень их осознанности, </a:t>
            </a:r>
            <a:r>
              <a:rPr lang="ru-RU" dirty="0" err="1">
                <a:latin typeface="Times New Roman" panose="02020603050405020304" pitchFamily="18" charset="0"/>
                <a:cs typeface="Times New Roman" panose="02020603050405020304" pitchFamily="18" charset="0"/>
              </a:rPr>
              <a:t>детализированности</a:t>
            </a:r>
            <a:r>
              <a:rPr lang="ru-RU" dirty="0">
                <a:latin typeface="Times New Roman" panose="02020603050405020304" pitchFamily="18" charset="0"/>
                <a:cs typeface="Times New Roman" panose="02020603050405020304" pitchFamily="18" charset="0"/>
              </a:rPr>
              <a:t> и адекватности. Испытуемые с высокими показателями по шкале способны выделять значимые условия достижения целей как в текущей ситуации, так и в перспективном будущем, что проявляется в адекватности программ действий планам </a:t>
            </a:r>
            <a:r>
              <a:rPr lang="ru-RU" dirty="0" err="1">
                <a:latin typeface="Times New Roman" panose="02020603050405020304" pitchFamily="18" charset="0"/>
                <a:cs typeface="Times New Roman" panose="02020603050405020304" pitchFamily="18" charset="0"/>
              </a:rPr>
              <a:t>деятельнhости</a:t>
            </a:r>
            <a:r>
              <a:rPr lang="ru-RU" dirty="0">
                <a:latin typeface="Times New Roman" panose="02020603050405020304" pitchFamily="18" charset="0"/>
                <a:cs typeface="Times New Roman" panose="02020603050405020304" pitchFamily="18" charset="0"/>
              </a:rPr>
              <a:t>, соответствии получаемых результатов принятым целям</a:t>
            </a:r>
          </a:p>
          <a:p>
            <a:pPr algn="just"/>
            <a:r>
              <a:rPr lang="ru-RU" b="1" dirty="0">
                <a:latin typeface="Times New Roman" panose="02020603050405020304" pitchFamily="18" charset="0"/>
                <a:cs typeface="Times New Roman" panose="02020603050405020304" pitchFamily="18" charset="0"/>
              </a:rPr>
              <a:t>Шкала ―Программирование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a:t>
            </a:r>
            <a:r>
              <a:rPr lang="ru-RU" dirty="0">
                <a:latin typeface="Times New Roman" panose="02020603050405020304" pitchFamily="18" charset="0"/>
                <a:cs typeface="Times New Roman" panose="02020603050405020304" pitchFamily="18" charset="0"/>
              </a:rPr>
              <a:t>) диагностирует индивидуальную развитость осознанного программирования человеком своих действий. Высокие показатели по этой шкале говорят о сформировавшейся у человека потребности продумывать способы своих действий и поведения для достижения намеченных целей, </a:t>
            </a:r>
            <a:r>
              <a:rPr lang="ru-RU" dirty="0" err="1">
                <a:latin typeface="Times New Roman" panose="02020603050405020304" pitchFamily="18" charset="0"/>
                <a:cs typeface="Times New Roman" panose="02020603050405020304" pitchFamily="18" charset="0"/>
              </a:rPr>
              <a:t>детализированности</a:t>
            </a:r>
            <a:r>
              <a:rPr lang="ru-RU" dirty="0">
                <a:latin typeface="Times New Roman" panose="02020603050405020304" pitchFamily="18" charset="0"/>
                <a:cs typeface="Times New Roman" panose="02020603050405020304" pitchFamily="18" charset="0"/>
              </a:rPr>
              <a:t> и развернутости разрабатываемых программ.</a:t>
            </a:r>
          </a:p>
        </p:txBody>
      </p:sp>
    </p:spTree>
    <p:extLst>
      <p:ext uri="{BB962C8B-B14F-4D97-AF65-F5344CB8AC3E}">
        <p14:creationId xmlns:p14="http://schemas.microsoft.com/office/powerpoint/2010/main" val="284281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88640"/>
            <a:ext cx="6768752" cy="707886"/>
          </a:xfrm>
          <a:prstGeom prst="rect">
            <a:avLst/>
          </a:prstGeom>
        </p:spPr>
        <p:txBody>
          <a:bodyPr wrap="square">
            <a:spAutoFit/>
          </a:bodyPr>
          <a:lstStyle/>
          <a:p>
            <a:pPr algn="ctr"/>
            <a:r>
              <a:rPr lang="ru-RU" sz="2000" b="1" dirty="0">
                <a:solidFill>
                  <a:srgbClr val="000000"/>
                </a:solidFill>
                <a:latin typeface="Times New Roman" panose="02020603050405020304" pitchFamily="18" charset="0"/>
                <a:ea typeface="Times New Roman" panose="02020603050405020304" pitchFamily="18" charset="0"/>
              </a:rPr>
              <a:t>Многошкальная опросная методика «Стиль саморегуляции поведения» (ССПМ) - В. И. Моросановой</a:t>
            </a:r>
            <a:endParaRPr lang="ru-RU" sz="2000" dirty="0"/>
          </a:p>
        </p:txBody>
      </p:sp>
      <p:sp>
        <p:nvSpPr>
          <p:cNvPr id="3" name="Прямоугольник 2"/>
          <p:cNvSpPr/>
          <p:nvPr/>
        </p:nvSpPr>
        <p:spPr>
          <a:xfrm>
            <a:off x="395536" y="1052736"/>
            <a:ext cx="8532948" cy="5632311"/>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Шкала ―Оценивание результатов</a:t>
            </a:r>
            <a:r>
              <a:rPr lang="ru-RU" sz="2000" dirty="0">
                <a:latin typeface="Times New Roman" panose="02020603050405020304" pitchFamily="18" charset="0"/>
                <a:cs typeface="Times New Roman" panose="02020603050405020304" pitchFamily="18" charset="0"/>
              </a:rPr>
              <a:t>‖ (ОР) характеризует индивидуальную развитость и адекватность оценки испытуемым себя и результатов своей деятельности и поведения. Высокие показатели по этой шкале свидетельствуют о развитости и адекватности самооценки, сформированности и устойчивости субъективных критериев оценки успешности достижения результатов. </a:t>
            </a:r>
          </a:p>
          <a:p>
            <a:pPr algn="just"/>
            <a:r>
              <a:rPr lang="ru-RU" sz="2000" b="1" dirty="0">
                <a:latin typeface="Times New Roman" panose="02020603050405020304" pitchFamily="18" charset="0"/>
                <a:cs typeface="Times New Roman" panose="02020603050405020304" pitchFamily="18" charset="0"/>
              </a:rPr>
              <a:t>Шкала ―Гибкость</a:t>
            </a:r>
            <a:r>
              <a:rPr lang="ru-RU" sz="2000" dirty="0">
                <a:latin typeface="Times New Roman" panose="02020603050405020304" pitchFamily="18" charset="0"/>
                <a:cs typeface="Times New Roman" panose="02020603050405020304" pitchFamily="18" charset="0"/>
              </a:rPr>
              <a:t>‖ (Г) диагностирует уровень сформированности регуляторной гибкости, т.е. способности перестраивать систему саморегуляции в связи с изменением внешних и внутренних условий. Испытуемые с высокими показателями по шкале гибкости демонстрируют пластичность всех регуляторных процессов. </a:t>
            </a:r>
          </a:p>
          <a:p>
            <a:pPr algn="just"/>
            <a:r>
              <a:rPr lang="ru-RU" sz="2000" b="1" dirty="0">
                <a:latin typeface="Times New Roman" panose="02020603050405020304" pitchFamily="18" charset="0"/>
                <a:cs typeface="Times New Roman" panose="02020603050405020304" pitchFamily="18" charset="0"/>
              </a:rPr>
              <a:t>Шкала ―Самостоятельность</a:t>
            </a:r>
            <a:r>
              <a:rPr lang="ru-RU" sz="2000" dirty="0">
                <a:latin typeface="Times New Roman" panose="02020603050405020304" pitchFamily="18" charset="0"/>
                <a:cs typeface="Times New Roman" panose="02020603050405020304" pitchFamily="18" charset="0"/>
              </a:rPr>
              <a:t>‖ (С) характеризует развитость регуляторной автономности. Наличие высоких показателей по шкале самостоятельности свидетельствует об автономности в организации активности человека, его способности самостоятельно планировать деятельность и поведение, организовывать работу по достижению выдвинутой цели, контролировать ход ее выполнения, анализировать и оценивать как промежуточные, так и конечные результаты деятельности.</a:t>
            </a:r>
          </a:p>
        </p:txBody>
      </p:sp>
    </p:spTree>
    <p:extLst>
      <p:ext uri="{BB962C8B-B14F-4D97-AF65-F5344CB8AC3E}">
        <p14:creationId xmlns:p14="http://schemas.microsoft.com/office/powerpoint/2010/main" val="409172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88640"/>
            <a:ext cx="6768752" cy="707886"/>
          </a:xfrm>
          <a:prstGeom prst="rect">
            <a:avLst/>
          </a:prstGeom>
        </p:spPr>
        <p:txBody>
          <a:bodyPr wrap="square">
            <a:spAutoFit/>
          </a:bodyPr>
          <a:lstStyle/>
          <a:p>
            <a:pPr algn="ctr"/>
            <a:r>
              <a:rPr lang="ru-RU" sz="2000" b="1" dirty="0">
                <a:solidFill>
                  <a:srgbClr val="000000"/>
                </a:solidFill>
                <a:latin typeface="Times New Roman" panose="02020603050405020304" pitchFamily="18" charset="0"/>
                <a:ea typeface="Times New Roman" panose="02020603050405020304" pitchFamily="18" charset="0"/>
              </a:rPr>
              <a:t>Многошкальная опросная методика «Стиль саморегуляции поведения» (ССПМ) - В. И. Моросановой</a:t>
            </a:r>
            <a:endParaRPr lang="ru-RU" sz="2000" dirty="0"/>
          </a:p>
        </p:txBody>
      </p:sp>
      <p:sp>
        <p:nvSpPr>
          <p:cNvPr id="4" name="Прямоугольник 3"/>
          <p:cNvSpPr/>
          <p:nvPr/>
        </p:nvSpPr>
        <p:spPr>
          <a:xfrm>
            <a:off x="1007604" y="1268760"/>
            <a:ext cx="7560840" cy="4093428"/>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Общий уровень саморегуляции </a:t>
            </a:r>
            <a:r>
              <a:rPr lang="ru-RU" sz="2000" dirty="0">
                <a:latin typeface="Times New Roman" panose="02020603050405020304" pitchFamily="18" charset="0"/>
                <a:cs typeface="Times New Roman" panose="02020603050405020304" pitchFamily="18" charset="0"/>
              </a:rPr>
              <a:t>характеризует общий уровень сформированности индивидуальной системы осознанной саморегуляции произвольной активности человека. Для испытуемых с высокими показателями общего уровня саморегуляции характерна осознанность и взаимосвязанность в общей структуре индивидуальной регуляции регуляторных звеньев. Такие испытуемые самостоятельны, гибко и адекватно реагируют на изменение условий, выдвижение и достижение цели у них в большой степени осознанно. При высокой мотивации достижения они способны формировать такой стиль саморегуляции, который позволяет, компенсировать влияние личностных, характерологических особенностей, препятствующих достижению цели</a:t>
            </a:r>
          </a:p>
        </p:txBody>
      </p:sp>
    </p:spTree>
    <p:extLst>
      <p:ext uri="{BB962C8B-B14F-4D97-AF65-F5344CB8AC3E}">
        <p14:creationId xmlns:p14="http://schemas.microsoft.com/office/powerpoint/2010/main" val="256754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12845"/>
            <a:ext cx="8496944" cy="378565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Инструкция: </a:t>
            </a:r>
            <a:r>
              <a:rPr lang="ru-RU" sz="2000" dirty="0">
                <a:latin typeface="Times New Roman" panose="02020603050405020304" pitchFamily="18" charset="0"/>
                <a:cs typeface="Times New Roman" panose="02020603050405020304" pitchFamily="18" charset="0"/>
              </a:rPr>
              <a:t>предлагаем Вам ряд высказываний об особенностях поведения. Последовательно прочитав каждое высказывание, выберите один из четырех возможных ответов: «Верно», «Пожалуй, верно», «Пожалуй, неверно», «Неверно» и поставьте крестик в соответствующей графе на листе ответов. Не пропускайте ни одного высказывания. Помните, что не может быть хороших или плохих ответов, так как это не испытание Ваших способностей, а лишь выявление индивидуальных особенностей Вашего поведения. Диагностика саморегуляции 1. Свои планы на будущее люблю разрабатывать в малейших деталях. 2. Люблю всякие приключения, могу идти на риск. 3. Стараюсь всегда приходить вовремя, но тем не менее часто опаздываю. 4. Придерживаюсь девиза ―Выслушай совет, но сделай по-своему‖</a:t>
            </a:r>
          </a:p>
        </p:txBody>
      </p:sp>
      <p:sp>
        <p:nvSpPr>
          <p:cNvPr id="3" name="Прямоугольник 2"/>
          <p:cNvSpPr/>
          <p:nvPr/>
        </p:nvSpPr>
        <p:spPr>
          <a:xfrm>
            <a:off x="2627784" y="4581128"/>
            <a:ext cx="4572000" cy="1015663"/>
          </a:xfrm>
          <a:prstGeom prst="rect">
            <a:avLst/>
          </a:prstGeom>
          <a:solidFill>
            <a:srgbClr val="00B0F0"/>
          </a:solidFill>
        </p:spPr>
        <p:txBody>
          <a:bodyPr>
            <a:spAutoFit/>
          </a:bodyPr>
          <a:lstStyle/>
          <a:p>
            <a:pPr algn="ctr">
              <a:spcAft>
                <a:spcPts val="0"/>
              </a:spcAft>
            </a:pPr>
            <a:r>
              <a:rPr lang="ru-RU" sz="2000" u="sng" dirty="0">
                <a:solidFill>
                  <a:srgbClr val="0000FF"/>
                </a:solidFill>
                <a:latin typeface="Times New Roman" panose="02020603050405020304" pitchFamily="18" charset="0"/>
                <a:ea typeface="Times New Roman" panose="02020603050405020304" pitchFamily="18" charset="0"/>
                <a:hlinkClick r:id="rId2"/>
              </a:rPr>
              <a:t>https://magistr54.ru/wp-content/uploads/2020/11/stil-samoreguljacii-povedenija.pdf</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870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321204"/>
            <a:ext cx="6048672" cy="707886"/>
          </a:xfrm>
          <a:prstGeom prst="rect">
            <a:avLst/>
          </a:prstGeom>
        </p:spPr>
        <p:txBody>
          <a:bodyPr wrap="square">
            <a:spAutoFit/>
          </a:bodyPr>
          <a:lstStyle/>
          <a:p>
            <a:r>
              <a:rPr lang="ru-RU" sz="2000" b="1" dirty="0">
                <a:solidFill>
                  <a:srgbClr val="000000"/>
                </a:solidFill>
                <a:latin typeface="Times New Roman" panose="02020603050405020304" pitchFamily="18" charset="0"/>
                <a:ea typeface="Times New Roman" panose="02020603050405020304" pitchFamily="18" charset="0"/>
              </a:rPr>
              <a:t>Анкета «Ориентация» - А. Н. Степанов, И. Л. Соломин, С. В. Калугин</a:t>
            </a:r>
            <a:endParaRPr lang="ru-RU" sz="2000" dirty="0"/>
          </a:p>
        </p:txBody>
      </p:sp>
      <p:sp>
        <p:nvSpPr>
          <p:cNvPr id="5" name="Прямоугольник 4"/>
          <p:cNvSpPr/>
          <p:nvPr/>
        </p:nvSpPr>
        <p:spPr>
          <a:xfrm>
            <a:off x="491743" y="1029090"/>
            <a:ext cx="8136904" cy="1200329"/>
          </a:xfrm>
          <a:prstGeom prst="rect">
            <a:avLst/>
          </a:prstGeom>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Измеряемый конструктор</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p>
          <a:p>
            <a:r>
              <a:rPr lang="ru-RU" i="1" dirty="0">
                <a:solidFill>
                  <a:srgbClr val="000000"/>
                </a:solidFill>
                <a:latin typeface="Times New Roman" panose="02020603050405020304" pitchFamily="18" charset="0"/>
                <a:ea typeface="Times New Roman" panose="02020603050405020304" pitchFamily="18" charset="0"/>
              </a:rPr>
              <a:t>позволяет выявить профессиональные склонности и представления о собственных профессиональных способностях учащихся старших классов, а также первокурсников СПОО</a:t>
            </a:r>
            <a:endParaRPr lang="ru-RU" dirty="0"/>
          </a:p>
        </p:txBody>
      </p:sp>
      <p:sp>
        <p:nvSpPr>
          <p:cNvPr id="6" name="Прямоугольник 5"/>
          <p:cNvSpPr/>
          <p:nvPr/>
        </p:nvSpPr>
        <p:spPr>
          <a:xfrm>
            <a:off x="484722" y="2326133"/>
            <a:ext cx="7992888" cy="1323439"/>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Инструкция:</a:t>
            </a:r>
            <a:r>
              <a:rPr lang="ru-RU" sz="2000" dirty="0">
                <a:latin typeface="Times New Roman" panose="02020603050405020304" pitchFamily="18" charset="0"/>
                <a:cs typeface="Times New Roman" panose="02020603050405020304" pitchFamily="18" charset="0"/>
              </a:rPr>
              <a:t> напротив каждого высказывания зачеркните цифру, соответствующую степени вашего желания заниматься этим видом деятельности: 0 - вовсе нет; 1 - пожалуй, так; 2 - верно; 3 - совершенно верно.</a:t>
            </a:r>
          </a:p>
        </p:txBody>
      </p:sp>
      <p:pic>
        <p:nvPicPr>
          <p:cNvPr id="8" name="Рисунок 7"/>
          <p:cNvPicPr>
            <a:picLocks noChangeAspect="1"/>
          </p:cNvPicPr>
          <p:nvPr/>
        </p:nvPicPr>
        <p:blipFill rotWithShape="1">
          <a:blip r:embed="rId2"/>
          <a:srcRect l="20115" t="37203" r="39485" b="35235"/>
          <a:stretch/>
        </p:blipFill>
        <p:spPr>
          <a:xfrm>
            <a:off x="892572" y="3501008"/>
            <a:ext cx="7585038" cy="3024336"/>
          </a:xfrm>
          <a:prstGeom prst="rect">
            <a:avLst/>
          </a:prstGeom>
        </p:spPr>
      </p:pic>
    </p:spTree>
    <p:extLst>
      <p:ext uri="{BB962C8B-B14F-4D97-AF65-F5344CB8AC3E}">
        <p14:creationId xmlns:p14="http://schemas.microsoft.com/office/powerpoint/2010/main" val="240356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388424" cy="400110"/>
          </a:xfrm>
          <a:prstGeom prst="rect">
            <a:avLst/>
          </a:prstGeom>
        </p:spPr>
        <p:txBody>
          <a:bodyPr wrap="square">
            <a:spAutoFit/>
          </a:bodyPr>
          <a:lstStyle/>
          <a:p>
            <a:r>
              <a:rPr lang="ru-RU" sz="2000" b="1" dirty="0">
                <a:solidFill>
                  <a:srgbClr val="000000"/>
                </a:solidFill>
                <a:latin typeface="Times New Roman" panose="02020603050405020304" pitchFamily="18" charset="0"/>
                <a:ea typeface="Times New Roman" panose="02020603050405020304" pitchFamily="18" charset="0"/>
              </a:rPr>
              <a:t>Анкета «Ориентация» - А. Н. Степанов, И. Л. Соломин, С. В. Калугин</a:t>
            </a:r>
            <a:endParaRPr lang="ru-RU" sz="2000" dirty="0"/>
          </a:p>
        </p:txBody>
      </p:sp>
      <p:pic>
        <p:nvPicPr>
          <p:cNvPr id="3" name="Рисунок 2"/>
          <p:cNvPicPr>
            <a:picLocks noChangeAspect="1"/>
          </p:cNvPicPr>
          <p:nvPr/>
        </p:nvPicPr>
        <p:blipFill rotWithShape="1">
          <a:blip r:embed="rId2"/>
          <a:srcRect l="20115" t="19485" r="47786" b="45078"/>
          <a:stretch/>
        </p:blipFill>
        <p:spPr>
          <a:xfrm>
            <a:off x="1835696" y="751347"/>
            <a:ext cx="4176465" cy="2592288"/>
          </a:xfrm>
          <a:prstGeom prst="rect">
            <a:avLst/>
          </a:prstGeom>
        </p:spPr>
      </p:pic>
      <p:sp>
        <p:nvSpPr>
          <p:cNvPr id="4" name="Прямоугольник 3"/>
          <p:cNvSpPr/>
          <p:nvPr/>
        </p:nvSpPr>
        <p:spPr>
          <a:xfrm>
            <a:off x="539552" y="3573016"/>
            <a:ext cx="8388424"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Обработка результатов анкеты очень проста. Суждения характеризующие различные виды профессиональной деятельности, объединены в семь групп по пять суждений в каждой. В каждой группе из пяти суждений необходимо подсчитать суммарное количество баллов, выбранных вами, и записать эту сумму в рамке справа от соответствующей группы суждений. Суммарная оценка по каждой группе может составлять от 0 до 15 баллов. </a:t>
            </a:r>
          </a:p>
        </p:txBody>
      </p:sp>
    </p:spTree>
    <p:extLst>
      <p:ext uri="{BB962C8B-B14F-4D97-AF65-F5344CB8AC3E}">
        <p14:creationId xmlns:p14="http://schemas.microsoft.com/office/powerpoint/2010/main" val="316021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5" y="219671"/>
            <a:ext cx="6336704" cy="707886"/>
          </a:xfrm>
          <a:prstGeom prst="rect">
            <a:avLst/>
          </a:prstGeom>
        </p:spPr>
        <p:txBody>
          <a:bodyPr wrap="square">
            <a:spAutoFit/>
          </a:bodyPr>
          <a:lstStyle/>
          <a:p>
            <a:pPr algn="ctr"/>
            <a:r>
              <a:rPr lang="ru-RU" sz="2000" b="1" dirty="0">
                <a:latin typeface="Times New Roman" panose="02020603050405020304" pitchFamily="18" charset="0"/>
                <a:ea typeface="Times New Roman" panose="02020603050405020304" pitchFamily="18" charset="0"/>
              </a:rPr>
              <a:t>Определение</a:t>
            </a:r>
            <a:r>
              <a:rPr lang="ru-RU" sz="2000" b="1" spc="5" dirty="0">
                <a:latin typeface="Times New Roman" panose="02020603050405020304" pitchFamily="18" charset="0"/>
                <a:ea typeface="Times New Roman" panose="02020603050405020304" pitchFamily="18" charset="0"/>
              </a:rPr>
              <a:t> </a:t>
            </a:r>
            <a:r>
              <a:rPr lang="ru-RU" sz="2000" b="1" spc="-5" dirty="0">
                <a:latin typeface="Times New Roman" panose="02020603050405020304" pitchFamily="18" charset="0"/>
                <a:ea typeface="Times New Roman" panose="02020603050405020304" pitchFamily="18" charset="0"/>
              </a:rPr>
              <a:t>индекса </a:t>
            </a:r>
            <a:r>
              <a:rPr lang="ru-RU" sz="2000" b="1" dirty="0">
                <a:latin typeface="Times New Roman" panose="02020603050405020304" pitchFamily="18" charset="0"/>
                <a:ea typeface="Times New Roman" panose="02020603050405020304" pitchFamily="18" charset="0"/>
              </a:rPr>
              <a:t>групповой</a:t>
            </a:r>
            <a:r>
              <a:rPr lang="ru-RU" sz="2000" b="1" spc="-235" dirty="0">
                <a:latin typeface="Times New Roman" panose="02020603050405020304" pitchFamily="18" charset="0"/>
                <a:ea typeface="Times New Roman" panose="02020603050405020304" pitchFamily="18" charset="0"/>
              </a:rPr>
              <a:t> </a:t>
            </a:r>
            <a:r>
              <a:rPr lang="ru-RU" sz="2000" b="1" dirty="0">
                <a:latin typeface="Times New Roman" panose="02020603050405020304" pitchFamily="18" charset="0"/>
                <a:ea typeface="Times New Roman" panose="02020603050405020304" pitchFamily="18" charset="0"/>
              </a:rPr>
              <a:t>сплоченности</a:t>
            </a:r>
            <a:r>
              <a:rPr lang="ru-RU" sz="2000" b="1" spc="5" dirty="0">
                <a:latin typeface="Times New Roman" panose="02020603050405020304" pitchFamily="18" charset="0"/>
                <a:ea typeface="Times New Roman" panose="02020603050405020304" pitchFamily="18" charset="0"/>
              </a:rPr>
              <a:t> </a:t>
            </a:r>
            <a:r>
              <a:rPr lang="ru-RU" sz="2000" b="1" dirty="0">
                <a:latin typeface="Times New Roman" panose="02020603050405020304" pitchFamily="18" charset="0"/>
                <a:ea typeface="Times New Roman" panose="02020603050405020304" pitchFamily="18" charset="0"/>
              </a:rPr>
              <a:t>(</a:t>
            </a:r>
            <a:r>
              <a:rPr lang="ru-RU" sz="2000" b="1" dirty="0" err="1">
                <a:latin typeface="Times New Roman" panose="02020603050405020304" pitchFamily="18" charset="0"/>
                <a:ea typeface="Times New Roman" panose="02020603050405020304" pitchFamily="18" charset="0"/>
              </a:rPr>
              <a:t>Сишора</a:t>
            </a:r>
            <a:r>
              <a:rPr lang="ru-RU" sz="2000" b="1" dirty="0">
                <a:latin typeface="Times New Roman" panose="02020603050405020304" pitchFamily="18" charset="0"/>
                <a:ea typeface="Times New Roman" panose="02020603050405020304" pitchFamily="18" charset="0"/>
              </a:rPr>
              <a:t>)</a:t>
            </a:r>
            <a:endParaRPr lang="ru-RU" sz="2000" b="1" dirty="0"/>
          </a:p>
        </p:txBody>
      </p:sp>
      <p:sp>
        <p:nvSpPr>
          <p:cNvPr id="4" name="Прямоугольник 3"/>
          <p:cNvSpPr/>
          <p:nvPr/>
        </p:nvSpPr>
        <p:spPr>
          <a:xfrm>
            <a:off x="486942" y="1044424"/>
            <a:ext cx="7907947" cy="677108"/>
          </a:xfrm>
          <a:prstGeom prst="rect">
            <a:avLst/>
          </a:prstGeom>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rPr>
              <a:t>Измеряемый конструктор: </a:t>
            </a: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определение</a:t>
            </a:r>
            <a:r>
              <a:rPr lang="ru-RU" sz="2000" i="1" spc="-5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групповой</a:t>
            </a:r>
            <a:r>
              <a:rPr lang="ru-RU" sz="2000" i="1" spc="-235"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сплоченности</a:t>
            </a:r>
            <a:endParaRPr lang="ru-RU" sz="2000" dirty="0">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498146" y="1453324"/>
            <a:ext cx="7056784" cy="64633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Целевая группа:</a:t>
            </a:r>
            <a:r>
              <a:rPr lang="ru-RU" dirty="0">
                <a:latin typeface="Times New Roman" panose="02020603050405020304" pitchFamily="18" charset="0"/>
                <a:cs typeface="Times New Roman" panose="02020603050405020304" pitchFamily="18" charset="0"/>
              </a:rPr>
              <a:t> родители (законные представители) обучающихся, педагоги</a:t>
            </a:r>
          </a:p>
        </p:txBody>
      </p:sp>
      <p:sp>
        <p:nvSpPr>
          <p:cNvPr id="6" name="Прямоугольник 5"/>
          <p:cNvSpPr/>
          <p:nvPr/>
        </p:nvSpPr>
        <p:spPr>
          <a:xfrm>
            <a:off x="498146" y="2130432"/>
            <a:ext cx="8394334" cy="3693319"/>
          </a:xfrm>
          <a:prstGeom prst="rect">
            <a:avLst/>
          </a:prstGeom>
        </p:spPr>
        <p:txBody>
          <a:bodyPr wrap="square">
            <a:spAutoFit/>
          </a:bodyPr>
          <a:lstStyle/>
          <a:p>
            <a:pPr indent="449580" algn="just"/>
            <a:r>
              <a:rPr lang="ru-RU" dirty="0">
                <a:solidFill>
                  <a:srgbClr val="000000"/>
                </a:solidFill>
                <a:latin typeface="Times New Roman" panose="02020603050405020304" pitchFamily="18" charset="0"/>
              </a:rPr>
              <a:t> Методика, состоящей из 5 вопросов с несколькими вариантами ответов на каждый. Ответы кодируются в баллах согласно приведенным в скобках значениям (максимальная сумма - 19 баллов, минимальная - 5). В ходе опроса баллы указывать не нужно.</a:t>
            </a:r>
          </a:p>
          <a:p>
            <a:r>
              <a:rPr lang="ru-RU" b="1" dirty="0">
                <a:solidFill>
                  <a:srgbClr val="000000"/>
                </a:solidFill>
                <a:latin typeface="Times New Roman" panose="02020603050405020304" pitchFamily="18" charset="0"/>
              </a:rPr>
              <a:t>Инструкция</a:t>
            </a:r>
            <a:r>
              <a:rPr lang="ru-RU" dirty="0">
                <a:solidFill>
                  <a:srgbClr val="000000"/>
                </a:solidFill>
                <a:latin typeface="Times New Roman" panose="02020603050405020304" pitchFamily="18" charset="0"/>
              </a:rPr>
              <a:t>. Hа каждый вопрос есть несколько вариантов ответа. Вам необходимо выбрать верный для вас ответ и записать его обозначение в бланк.</a:t>
            </a:r>
          </a:p>
          <a:p>
            <a:pPr marL="457200">
              <a:buFont typeface="+mj-lt"/>
              <a:buAutoNum type="arabicPeriod"/>
            </a:pPr>
            <a:r>
              <a:rPr lang="ru-RU" dirty="0">
                <a:solidFill>
                  <a:srgbClr val="000000"/>
                </a:solidFill>
                <a:latin typeface="Times New Roman" panose="02020603050405020304" pitchFamily="18" charset="0"/>
              </a:rPr>
              <a:t>Как бы вы оценили свою принадлежность к группе?</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 Чувствую себя ее членом, частью коллектива (5)</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 Участвую в большинстве видов деятельности (4)</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 Участвую в одних видах деятельности и не участвую в других (3)</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 Не чувствую, что являюсь членом группы (2)</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 Живу и существую отдельно от нее (1)</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 Не знаю, затрудняюсь ответить (1)</a:t>
            </a:r>
          </a:p>
        </p:txBody>
      </p:sp>
    </p:spTree>
    <p:extLst>
      <p:ext uri="{BB962C8B-B14F-4D97-AF65-F5344CB8AC3E}">
        <p14:creationId xmlns:p14="http://schemas.microsoft.com/office/powerpoint/2010/main" val="175835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3595" tIns="45720" rIns="91440" bIns="0" numCol="1" anchor="ctr" anchorCtr="0" compatLnSpc="1">
            <a:prstTxWarp prst="textNoShape">
              <a:avLst/>
            </a:prstTxWarp>
            <a:spAutoFit/>
          </a:bodyPr>
          <a:lstStyle/>
          <a:p>
            <a:endParaRPr lang="ru-RU"/>
          </a:p>
        </p:txBody>
      </p:sp>
      <p:sp>
        <p:nvSpPr>
          <p:cNvPr id="4" name="Поле 2"/>
          <p:cNvSpPr txBox="1">
            <a:spLocks noChangeArrowheads="1"/>
          </p:cNvSpPr>
          <p:nvPr/>
        </p:nvSpPr>
        <p:spPr bwMode="auto">
          <a:xfrm>
            <a:off x="323850" y="4013200"/>
            <a:ext cx="36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ru-RU"/>
          </a:p>
        </p:txBody>
      </p:sp>
      <p:sp>
        <p:nvSpPr>
          <p:cNvPr id="5" name="Rectangle 4"/>
          <p:cNvSpPr>
            <a:spLocks noChangeArrowheads="1"/>
          </p:cNvSpPr>
          <p:nvPr/>
        </p:nvSpPr>
        <p:spPr bwMode="auto">
          <a:xfrm>
            <a:off x="683567" y="228600"/>
            <a:ext cx="7776865"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3595"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РЕЕСТР ПСИХОДИАГНОСТИЧЕСКИХ МЕТОДИК,</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рекомендованных Минпросвещения России к использованию педагогам – психологам ОО (упоминания в метод рекомендациях)</a:t>
            </a:r>
            <a:endParaRPr kumimoji="0" lang="ru-RU" altLang="ru-RU"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115616" y="1213484"/>
            <a:ext cx="6336703" cy="461665"/>
          </a:xfrm>
          <a:prstGeom prst="rect">
            <a:avLst/>
          </a:prstGeom>
        </p:spPr>
        <p:txBody>
          <a:bodyPr wrap="square">
            <a:spAutoFit/>
          </a:bodyPr>
          <a:lstStyle/>
          <a:p>
            <a:pPr marL="294005" algn="ctr">
              <a:spcAft>
                <a:spcPts val="0"/>
              </a:spcAft>
            </a:pPr>
            <a:r>
              <a:rPr lang="ru-RU" sz="2400" b="1" kern="0" dirty="0">
                <a:solidFill>
                  <a:srgbClr val="CC0066"/>
                </a:solidFill>
                <a:latin typeface="Times New Roman" panose="02020603050405020304" pitchFamily="18" charset="0"/>
                <a:ea typeface="Times New Roman" panose="02020603050405020304" pitchFamily="18" charset="0"/>
              </a:rPr>
              <a:t>Развитие основных психических функций</a:t>
            </a:r>
            <a:endParaRPr lang="ru-RU" sz="2400" b="1" kern="0" dirty="0">
              <a:solidFill>
                <a:srgbClr val="CC0066"/>
              </a:solidFill>
              <a:effectLst/>
              <a:latin typeface="Times New Roman" panose="02020603050405020304" pitchFamily="18" charset="0"/>
              <a:ea typeface="Times New Roman" panose="02020603050405020304" pitchFamily="18" charset="0"/>
            </a:endParaRPr>
          </a:p>
        </p:txBody>
      </p:sp>
      <p:sp>
        <p:nvSpPr>
          <p:cNvPr id="12" name="Прямоугольник 11"/>
          <p:cNvSpPr/>
          <p:nvPr/>
        </p:nvSpPr>
        <p:spPr>
          <a:xfrm>
            <a:off x="755576" y="3256534"/>
            <a:ext cx="7776864" cy="769441"/>
          </a:xfrm>
          <a:prstGeom prst="rect">
            <a:avLst/>
          </a:prstGeom>
        </p:spPr>
        <p:txBody>
          <a:bodyPr wrap="square">
            <a:spAutoFit/>
          </a:bodyPr>
          <a:lstStyle/>
          <a:p>
            <a:pPr algn="just"/>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Измеряемый конструктор</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изучение физико-математических способностей старшеклассников</a:t>
            </a:r>
          </a:p>
        </p:txBody>
      </p:sp>
      <p:sp>
        <p:nvSpPr>
          <p:cNvPr id="13" name="Прямоугольник 12"/>
          <p:cNvSpPr/>
          <p:nvPr/>
        </p:nvSpPr>
        <p:spPr>
          <a:xfrm>
            <a:off x="801657" y="4325391"/>
            <a:ext cx="7658775" cy="76944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  </a:t>
            </a:r>
            <a:r>
              <a:rPr lang="ru-RU" sz="2200" b="1" dirty="0">
                <a:latin typeface="Times New Roman" panose="02020603050405020304" pitchFamily="18" charset="0"/>
                <a:ea typeface="Times New Roman" panose="02020603050405020304" pitchFamily="18" charset="0"/>
              </a:rPr>
              <a:t>Целевая группа: </a:t>
            </a:r>
            <a:r>
              <a:rPr lang="ru-RU" sz="2200" dirty="0">
                <a:latin typeface="Times New Roman" panose="02020603050405020304" pitchFamily="18" charset="0"/>
                <a:ea typeface="Times New Roman" panose="02020603050405020304" pitchFamily="18" charset="0"/>
              </a:rPr>
              <a:t>норма (нормотипичные дети и подростки с нормативным кризисом взросления)</a:t>
            </a:r>
            <a:endParaRPr lang="ru-RU" sz="2200" dirty="0"/>
          </a:p>
        </p:txBody>
      </p:sp>
      <p:sp>
        <p:nvSpPr>
          <p:cNvPr id="2" name="Прямоугольник 1"/>
          <p:cNvSpPr/>
          <p:nvPr/>
        </p:nvSpPr>
        <p:spPr>
          <a:xfrm>
            <a:off x="1475656" y="1682758"/>
            <a:ext cx="6264695" cy="1200329"/>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изучения физико- математических способностей -  Самойлова-</a:t>
            </a:r>
            <a:r>
              <a:rPr lang="ru-RU" sz="2400" b="1" dirty="0" err="1">
                <a:solidFill>
                  <a:srgbClr val="000000"/>
                </a:solidFill>
                <a:latin typeface="Times New Roman" panose="02020603050405020304" pitchFamily="18" charset="0"/>
                <a:ea typeface="Times New Roman" panose="02020603050405020304" pitchFamily="18" charset="0"/>
              </a:rPr>
              <a:t>Ясюкова</a:t>
            </a:r>
            <a:endParaRPr lang="ru-RU" sz="2400" dirty="0"/>
          </a:p>
        </p:txBody>
      </p:sp>
    </p:spTree>
    <p:extLst>
      <p:ext uri="{BB962C8B-B14F-4D97-AF65-F5344CB8AC3E}">
        <p14:creationId xmlns:p14="http://schemas.microsoft.com/office/powerpoint/2010/main" val="165604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5" y="219671"/>
            <a:ext cx="6336704" cy="769441"/>
          </a:xfrm>
          <a:prstGeom prst="rect">
            <a:avLst/>
          </a:prstGeom>
        </p:spPr>
        <p:txBody>
          <a:bodyPr wrap="square">
            <a:spAutoFit/>
          </a:bodyPr>
          <a:lstStyle/>
          <a:p>
            <a:pPr algn="ctr"/>
            <a:r>
              <a:rPr lang="ru-RU" sz="2200" b="1" dirty="0">
                <a:latin typeface="Times New Roman" panose="02020603050405020304" pitchFamily="18" charset="0"/>
                <a:ea typeface="Times New Roman" panose="02020603050405020304" pitchFamily="18" charset="0"/>
              </a:rPr>
              <a:t>Определение</a:t>
            </a:r>
            <a:r>
              <a:rPr lang="ru-RU" sz="2200" b="1" spc="5" dirty="0">
                <a:latin typeface="Times New Roman" panose="02020603050405020304" pitchFamily="18" charset="0"/>
                <a:ea typeface="Times New Roman" panose="02020603050405020304" pitchFamily="18" charset="0"/>
              </a:rPr>
              <a:t> </a:t>
            </a:r>
            <a:r>
              <a:rPr lang="ru-RU" sz="2200" b="1" spc="-5" dirty="0">
                <a:latin typeface="Times New Roman" panose="02020603050405020304" pitchFamily="18" charset="0"/>
                <a:ea typeface="Times New Roman" panose="02020603050405020304" pitchFamily="18" charset="0"/>
              </a:rPr>
              <a:t>индекса </a:t>
            </a:r>
            <a:r>
              <a:rPr lang="ru-RU" sz="2200" b="1" dirty="0">
                <a:latin typeface="Times New Roman" panose="02020603050405020304" pitchFamily="18" charset="0"/>
                <a:ea typeface="Times New Roman" panose="02020603050405020304" pitchFamily="18" charset="0"/>
              </a:rPr>
              <a:t>групповой</a:t>
            </a:r>
            <a:r>
              <a:rPr lang="ru-RU" sz="2200" b="1" spc="-235" dirty="0">
                <a:latin typeface="Times New Roman" panose="02020603050405020304" pitchFamily="18" charset="0"/>
                <a:ea typeface="Times New Roman" panose="02020603050405020304" pitchFamily="18" charset="0"/>
              </a:rPr>
              <a:t> </a:t>
            </a:r>
            <a:r>
              <a:rPr lang="ru-RU" sz="2200" b="1" dirty="0">
                <a:latin typeface="Times New Roman" panose="02020603050405020304" pitchFamily="18" charset="0"/>
                <a:ea typeface="Times New Roman" panose="02020603050405020304" pitchFamily="18" charset="0"/>
              </a:rPr>
              <a:t>сплоченности</a:t>
            </a:r>
            <a:r>
              <a:rPr lang="ru-RU" sz="2200" b="1" spc="5" dirty="0">
                <a:latin typeface="Times New Roman" panose="02020603050405020304" pitchFamily="18" charset="0"/>
                <a:ea typeface="Times New Roman" panose="02020603050405020304" pitchFamily="18" charset="0"/>
              </a:rPr>
              <a:t> </a:t>
            </a:r>
            <a:r>
              <a:rPr lang="ru-RU" sz="2200" b="1" dirty="0">
                <a:latin typeface="Times New Roman" panose="02020603050405020304" pitchFamily="18" charset="0"/>
                <a:ea typeface="Times New Roman" panose="02020603050405020304" pitchFamily="18" charset="0"/>
              </a:rPr>
              <a:t>(</a:t>
            </a:r>
            <a:r>
              <a:rPr lang="ru-RU" sz="2200" b="1" dirty="0" err="1">
                <a:latin typeface="Times New Roman" panose="02020603050405020304" pitchFamily="18" charset="0"/>
                <a:ea typeface="Times New Roman" panose="02020603050405020304" pitchFamily="18" charset="0"/>
              </a:rPr>
              <a:t>Сишора</a:t>
            </a:r>
            <a:r>
              <a:rPr lang="ru-RU" sz="2200" b="1" dirty="0">
                <a:latin typeface="Times New Roman" panose="02020603050405020304" pitchFamily="18" charset="0"/>
                <a:ea typeface="Times New Roman" panose="02020603050405020304" pitchFamily="18" charset="0"/>
              </a:rPr>
              <a:t>)</a:t>
            </a:r>
            <a:endParaRPr lang="ru-RU" sz="2200" b="1" dirty="0"/>
          </a:p>
        </p:txBody>
      </p:sp>
      <p:sp>
        <p:nvSpPr>
          <p:cNvPr id="6" name="Прямоугольник 5"/>
          <p:cNvSpPr/>
          <p:nvPr/>
        </p:nvSpPr>
        <p:spPr>
          <a:xfrm>
            <a:off x="486942" y="1700808"/>
            <a:ext cx="8405538" cy="369332"/>
          </a:xfrm>
          <a:prstGeom prst="rect">
            <a:avLst/>
          </a:prstGeom>
        </p:spPr>
        <p:txBody>
          <a:bodyPr wrap="square">
            <a:spAutoFit/>
          </a:bodyPr>
          <a:lstStyle/>
          <a:p>
            <a:pPr indent="449580" algn="just"/>
            <a:r>
              <a:rPr lang="ru-RU" dirty="0">
                <a:solidFill>
                  <a:srgbClr val="000000"/>
                </a:solidFill>
                <a:latin typeface="Times New Roman" panose="02020603050405020304" pitchFamily="18" charset="0"/>
              </a:rPr>
              <a:t> </a:t>
            </a:r>
          </a:p>
        </p:txBody>
      </p:sp>
      <p:sp>
        <p:nvSpPr>
          <p:cNvPr id="3" name="Прямоугольник 2"/>
          <p:cNvSpPr/>
          <p:nvPr/>
        </p:nvSpPr>
        <p:spPr>
          <a:xfrm>
            <a:off x="485799" y="1412776"/>
            <a:ext cx="8316416" cy="4062651"/>
          </a:xfrm>
          <a:prstGeom prst="rect">
            <a:avLst/>
          </a:prstGeom>
        </p:spPr>
        <p:txBody>
          <a:bodyPr wrap="square">
            <a:spAutoFit/>
          </a:bodyPr>
          <a:lstStyle/>
          <a:p>
            <a:pPr algn="ctr"/>
            <a:r>
              <a:rPr lang="ru-RU" sz="2200" b="1" dirty="0">
                <a:solidFill>
                  <a:srgbClr val="000000"/>
                </a:solidFill>
                <a:latin typeface="Times New Roman" panose="02020603050405020304" pitchFamily="18" charset="0"/>
              </a:rPr>
              <a:t>Обработка результатов и интерпретация</a:t>
            </a:r>
            <a:endParaRPr lang="ru-RU" sz="2200" dirty="0">
              <a:solidFill>
                <a:srgbClr val="000000"/>
              </a:solidFill>
              <a:latin typeface="Times New Roman" panose="02020603050405020304" pitchFamily="18" charset="0"/>
            </a:endParaRPr>
          </a:p>
          <a:p>
            <a:pPr indent="449580"/>
            <a:r>
              <a:rPr lang="ru-RU" sz="2200" dirty="0">
                <a:solidFill>
                  <a:srgbClr val="000000"/>
                </a:solidFill>
                <a:latin typeface="Times New Roman" panose="02020603050405020304" pitchFamily="18" charset="0"/>
              </a:rPr>
              <a:t>Уровни групповой сплоченности</a:t>
            </a:r>
          </a:p>
          <a:p>
            <a:r>
              <a:rPr lang="ru-RU" sz="2200" dirty="0">
                <a:solidFill>
                  <a:srgbClr val="000000"/>
                </a:solidFill>
                <a:latin typeface="Times New Roman" panose="02020603050405020304" pitchFamily="18" charset="0"/>
              </a:rPr>
              <a:t>  15,1 баллов и выше – высокая;</a:t>
            </a:r>
          </a:p>
          <a:p>
            <a:r>
              <a:rPr lang="ru-RU" sz="2200" dirty="0">
                <a:solidFill>
                  <a:srgbClr val="000000"/>
                </a:solidFill>
                <a:latin typeface="Times New Roman" panose="02020603050405020304" pitchFamily="18" charset="0"/>
              </a:rPr>
              <a:t>  11,6 – 15 балла – выше средней;</a:t>
            </a:r>
          </a:p>
          <a:p>
            <a:r>
              <a:rPr lang="ru-RU" sz="2200" dirty="0">
                <a:solidFill>
                  <a:srgbClr val="000000"/>
                </a:solidFill>
                <a:latin typeface="Times New Roman" panose="02020603050405020304" pitchFamily="18" charset="0"/>
              </a:rPr>
              <a:t>  7- 11,5 – средняя;</a:t>
            </a:r>
          </a:p>
          <a:p>
            <a:r>
              <a:rPr lang="ru-RU" sz="2200" dirty="0">
                <a:solidFill>
                  <a:srgbClr val="000000"/>
                </a:solidFill>
                <a:latin typeface="Times New Roman" panose="02020603050405020304" pitchFamily="18" charset="0"/>
              </a:rPr>
              <a:t>  4 – 6,9 – ниже средней;</a:t>
            </a:r>
          </a:p>
          <a:p>
            <a:r>
              <a:rPr lang="ru-RU" sz="2200" dirty="0">
                <a:solidFill>
                  <a:srgbClr val="000000"/>
                </a:solidFill>
                <a:latin typeface="Times New Roman" panose="02020603050405020304" pitchFamily="18" charset="0"/>
              </a:rPr>
              <a:t>  4 и ниже – низкая.</a:t>
            </a:r>
          </a:p>
          <a:p>
            <a:endParaRPr lang="ru-RU" sz="1200" dirty="0">
              <a:solidFill>
                <a:srgbClr val="000000"/>
              </a:solidFill>
              <a:latin typeface="Times New Roman" panose="02020603050405020304" pitchFamily="18" charset="0"/>
            </a:endParaRPr>
          </a:p>
          <a:p>
            <a:endParaRPr lang="ru-RU" sz="1200" dirty="0">
              <a:solidFill>
                <a:srgbClr val="000000"/>
              </a:solidFill>
              <a:latin typeface="Times New Roman" panose="02020603050405020304" pitchFamily="18" charset="0"/>
            </a:endParaRPr>
          </a:p>
          <a:p>
            <a:r>
              <a:rPr lang="ru-RU" sz="2000" b="1" dirty="0">
                <a:solidFill>
                  <a:srgbClr val="000000"/>
                </a:solidFill>
                <a:latin typeface="Times New Roman" panose="02020603050405020304" pitchFamily="18" charset="0"/>
              </a:rPr>
              <a:t>Источник:</a:t>
            </a:r>
          </a:p>
          <a:p>
            <a:pPr algn="r"/>
            <a:r>
              <a:rPr lang="ru-RU" sz="2000" dirty="0">
                <a:solidFill>
                  <a:srgbClr val="000000"/>
                </a:solidFill>
                <a:latin typeface="Times New Roman" panose="02020603050405020304" pitchFamily="18" charset="0"/>
              </a:rPr>
              <a:t>Фетискин Н.П., Козлов В.В., Мануйлов Г.М. Социально-психологическая диагностика развития личности и малых групп. - М., Издательство Института Психотерапии. 2005. - 490 с. (C. 179-180)</a:t>
            </a:r>
            <a:endParaRPr lang="ru-RU"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1293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382572"/>
            <a:ext cx="7488832" cy="400110"/>
          </a:xfrm>
          <a:prstGeom prst="rect">
            <a:avLst/>
          </a:prstGeom>
        </p:spPr>
        <p:txBody>
          <a:bodyPr wrap="square">
            <a:spAutoFit/>
          </a:bodyPr>
          <a:lstStyle/>
          <a:p>
            <a:r>
              <a:rPr lang="ru-RU" sz="2000" b="1" dirty="0">
                <a:solidFill>
                  <a:srgbClr val="000000"/>
                </a:solidFill>
                <a:latin typeface="Times New Roman" panose="02020603050405020304" pitchFamily="18" charset="0"/>
                <a:ea typeface="Times New Roman" panose="02020603050405020304" pitchFamily="18" charset="0"/>
              </a:rPr>
              <a:t>Опросник «Саморегуляции» для педагогов А.К. </a:t>
            </a:r>
            <a:r>
              <a:rPr lang="ru-RU" sz="2000" b="1" dirty="0" err="1">
                <a:solidFill>
                  <a:srgbClr val="000000"/>
                </a:solidFill>
                <a:latin typeface="Times New Roman" panose="02020603050405020304" pitchFamily="18" charset="0"/>
                <a:ea typeface="Times New Roman" panose="02020603050405020304" pitchFamily="18" charset="0"/>
              </a:rPr>
              <a:t>Осницкий</a:t>
            </a:r>
            <a:endParaRPr lang="ru-RU" sz="2000" dirty="0"/>
          </a:p>
        </p:txBody>
      </p:sp>
      <p:sp>
        <p:nvSpPr>
          <p:cNvPr id="3" name="Прямоугольник 2"/>
          <p:cNvSpPr/>
          <p:nvPr/>
        </p:nvSpPr>
        <p:spPr>
          <a:xfrm>
            <a:off x="827584" y="804774"/>
            <a:ext cx="7488832" cy="707886"/>
          </a:xfrm>
          <a:prstGeom prst="rect">
            <a:avLst/>
          </a:prstGeom>
        </p:spPr>
        <p:txBody>
          <a:bodyPr wrap="square">
            <a:spAutoFit/>
          </a:bodyPr>
          <a:lstStyle/>
          <a:p>
            <a:r>
              <a:rPr lang="ru-RU" b="1" dirty="0">
                <a:latin typeface="Times New Roman" panose="02020603050405020304" pitchFamily="18" charset="0"/>
                <a:ea typeface="Times New Roman" panose="02020603050405020304" pitchFamily="18" charset="0"/>
              </a:rPr>
              <a:t>Измеряемый конструктор</a:t>
            </a:r>
            <a:r>
              <a:rPr lang="ru-RU" b="1" i="1" dirty="0">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определение уровня сформированности регуляции у школьников</a:t>
            </a:r>
            <a:endParaRPr lang="ru-RU" sz="2000" dirty="0"/>
          </a:p>
        </p:txBody>
      </p:sp>
      <p:sp>
        <p:nvSpPr>
          <p:cNvPr id="4" name="Прямоугольник 3"/>
          <p:cNvSpPr/>
          <p:nvPr/>
        </p:nvSpPr>
        <p:spPr>
          <a:xfrm>
            <a:off x="971600" y="1720840"/>
            <a:ext cx="7632848" cy="2246769"/>
          </a:xfrm>
          <a:prstGeom prst="rect">
            <a:avLst/>
          </a:prstGeom>
        </p:spPr>
        <p:txBody>
          <a:bodyPr wrap="square">
            <a:spAutoFit/>
          </a:bodyPr>
          <a:lstStyle/>
          <a:p>
            <a:pPr algn="just"/>
            <a:r>
              <a:rPr lang="ru-RU" sz="2000" b="1" i="1" dirty="0">
                <a:solidFill>
                  <a:srgbClr val="000000"/>
                </a:solidFill>
                <a:latin typeface="Times New Roman" panose="02020603050405020304" pitchFamily="18" charset="0"/>
                <a:cs typeface="Times New Roman" panose="02020603050405020304" pitchFamily="18" charset="0"/>
              </a:rPr>
              <a:t>Инструкция:</a:t>
            </a:r>
            <a:r>
              <a:rPr lang="ru-RU" sz="2000" i="1" dirty="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примерьте к себе каждое пронумерованное утверждение опросника (кроме 15), как бы отвечая на вопрос «Свойственно ли вам: </a:t>
            </a:r>
            <a:r>
              <a:rPr lang="ru-RU" sz="2000" i="1" dirty="0">
                <a:solidFill>
                  <a:srgbClr val="000000"/>
                </a:solidFill>
                <a:latin typeface="Times New Roman" panose="02020603050405020304" pitchFamily="18" charset="0"/>
                <a:cs typeface="Times New Roman" panose="02020603050405020304" pitchFamily="18" charset="0"/>
              </a:rPr>
              <a:t>за дело приниматься...</a:t>
            </a:r>
            <a:r>
              <a:rPr lang="ru-RU" sz="2000" dirty="0">
                <a:solidFill>
                  <a:srgbClr val="000000"/>
                </a:solidFill>
                <a:latin typeface="Times New Roman" panose="02020603050405020304" pitchFamily="18" charset="0"/>
                <a:cs typeface="Times New Roman" panose="02020603050405020304" pitchFamily="18" charset="0"/>
              </a:rPr>
              <a:t>» Эти утверждения представляют собой триады (сочетание), которые нужно оценивать в целом, по совокупности, а не выбирать лишь что-нибудь одно из триады. Выберите один ответ из четырех возможных вариантов.</a:t>
            </a:r>
          </a:p>
          <a:p>
            <a:endParaRPr lang="ru-RU" sz="2000" b="0" i="0" dirty="0">
              <a:solidFill>
                <a:srgbClr val="000000"/>
              </a:solidFill>
              <a:effectLst/>
              <a:latin typeface="PT Sans"/>
            </a:endParaRPr>
          </a:p>
        </p:txBody>
      </p:sp>
      <p:sp>
        <p:nvSpPr>
          <p:cNvPr id="5" name="Прямоугольник 4"/>
          <p:cNvSpPr/>
          <p:nvPr/>
        </p:nvSpPr>
        <p:spPr>
          <a:xfrm>
            <a:off x="1115616" y="3955389"/>
            <a:ext cx="7704856" cy="1015663"/>
          </a:xfrm>
          <a:prstGeom prst="rect">
            <a:avLst/>
          </a:prstGeom>
        </p:spPr>
        <p:txBody>
          <a:bodyPr wrap="square">
            <a:spAutoFit/>
          </a:bodyPr>
          <a:lstStyle/>
          <a:p>
            <a:r>
              <a:rPr lang="ru-RU" sz="2000" b="1" i="1" dirty="0">
                <a:solidFill>
                  <a:srgbClr val="000000"/>
                </a:solidFill>
                <a:latin typeface="Times New Roman" panose="02020603050405020304" pitchFamily="18" charset="0"/>
                <a:cs typeface="Times New Roman" panose="02020603050405020304" pitchFamily="18" charset="0"/>
              </a:rPr>
              <a:t>Обработка результатов</a:t>
            </a:r>
            <a:endParaRPr lang="ru-RU" sz="2000" dirty="0">
              <a:solidFill>
                <a:srgbClr val="000000"/>
              </a:solidFill>
              <a:latin typeface="Times New Roman" panose="02020603050405020304" pitchFamily="18" charset="0"/>
              <a:cs typeface="Times New Roman" panose="02020603050405020304" pitchFamily="18" charset="0"/>
            </a:endParaRPr>
          </a:p>
          <a:p>
            <a:r>
              <a:rPr lang="ru-RU" sz="2000" dirty="0">
                <a:solidFill>
                  <a:srgbClr val="000000"/>
                </a:solidFill>
                <a:latin typeface="Times New Roman" panose="02020603050405020304" pitchFamily="18" charset="0"/>
                <a:cs typeface="Times New Roman" panose="02020603050405020304" pitchFamily="18" charset="0"/>
              </a:rPr>
              <a:t>Ответ «Да» оценивается в 3 балла, «Пожалуй, да» – 2 балла, «Пожалуй, нет» – 1 балл, «Нет» – 0 баллов.</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10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382572"/>
            <a:ext cx="7488832" cy="400110"/>
          </a:xfrm>
          <a:prstGeom prst="rect">
            <a:avLst/>
          </a:prstGeom>
        </p:spPr>
        <p:txBody>
          <a:bodyPr wrap="square">
            <a:spAutoFit/>
          </a:bodyPr>
          <a:lstStyle/>
          <a:p>
            <a:r>
              <a:rPr lang="ru-RU" sz="2000" b="1" dirty="0">
                <a:solidFill>
                  <a:srgbClr val="000000"/>
                </a:solidFill>
                <a:latin typeface="Times New Roman" panose="02020603050405020304" pitchFamily="18" charset="0"/>
                <a:ea typeface="Times New Roman" panose="02020603050405020304" pitchFamily="18" charset="0"/>
              </a:rPr>
              <a:t>Опросник «Саморегуляции» для педагогов А.К. </a:t>
            </a:r>
            <a:r>
              <a:rPr lang="ru-RU" sz="2000" b="1" dirty="0" err="1">
                <a:solidFill>
                  <a:srgbClr val="000000"/>
                </a:solidFill>
                <a:latin typeface="Times New Roman" panose="02020603050405020304" pitchFamily="18" charset="0"/>
                <a:ea typeface="Times New Roman" panose="02020603050405020304" pitchFamily="18" charset="0"/>
              </a:rPr>
              <a:t>Осницкий</a:t>
            </a:r>
            <a:endParaRPr lang="ru-RU" sz="2000" dirty="0"/>
          </a:p>
        </p:txBody>
      </p:sp>
      <p:sp>
        <p:nvSpPr>
          <p:cNvPr id="6" name="Прямоугольник 5"/>
          <p:cNvSpPr/>
          <p:nvPr/>
        </p:nvSpPr>
        <p:spPr>
          <a:xfrm>
            <a:off x="251520" y="980728"/>
            <a:ext cx="8568952" cy="5355312"/>
          </a:xfrm>
          <a:prstGeom prst="rect">
            <a:avLst/>
          </a:prstGeom>
        </p:spPr>
        <p:txBody>
          <a:bodyPr wrap="square">
            <a:spAutoFit/>
          </a:bodyPr>
          <a:lstStyle/>
          <a:p>
            <a:pPr algn="just"/>
            <a:r>
              <a:rPr lang="ru-RU" b="1" i="1" dirty="0">
                <a:solidFill>
                  <a:srgbClr val="000000"/>
                </a:solidFill>
                <a:latin typeface="Times New Roman" panose="02020603050405020304" pitchFamily="18" charset="0"/>
                <a:cs typeface="Times New Roman" panose="02020603050405020304" pitchFamily="18" charset="0"/>
              </a:rPr>
              <a:t>Интерпретация результатов</a:t>
            </a:r>
            <a:endParaRPr lang="ru-RU" b="1"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Предпочтение опрашиваемого к использованию категорических оценок «Да» и «Нет» свидетельствует об уверенности оценивания, оценки «Пожалуй, Да» и «Пожалуй, Нет» – говорят об осторожности, неуверенности </a:t>
            </a:r>
            <a:r>
              <a:rPr lang="ru-RU" dirty="0" err="1">
                <a:solidFill>
                  <a:srgbClr val="000000"/>
                </a:solidFill>
                <a:latin typeface="Times New Roman" panose="02020603050405020304" pitchFamily="18" charset="0"/>
                <a:cs typeface="Times New Roman" panose="02020603050405020304" pitchFamily="18" charset="0"/>
              </a:rPr>
              <a:t>самооценивания</a:t>
            </a:r>
            <a:r>
              <a:rPr lang="ru-RU" dirty="0">
                <a:solidFill>
                  <a:srgbClr val="000000"/>
                </a:solidFill>
                <a:latin typeface="Times New Roman" panose="02020603050405020304" pitchFamily="18" charset="0"/>
                <a:cs typeface="Times New Roman" panose="02020603050405020304" pitchFamily="18" charset="0"/>
              </a:rPr>
              <a:t>. В процессе интерпретации оцениваются:</a:t>
            </a:r>
          </a:p>
          <a:p>
            <a:pPr algn="just"/>
            <a:r>
              <a:rPr lang="ru-RU" dirty="0">
                <a:solidFill>
                  <a:srgbClr val="000000"/>
                </a:solidFill>
                <a:latin typeface="Times New Roman" panose="02020603050405020304" pitchFamily="18" charset="0"/>
                <a:cs typeface="Times New Roman" panose="02020603050405020304" pitchFamily="18" charset="0"/>
              </a:rPr>
              <a:t>– структурно-компонентные умения саморегуляции (целеполагание и удержание цели, анализ и моделирование условий, выбор средств и способов действий, оценка результатов и их коррекция (вопросы 1–5);</a:t>
            </a:r>
          </a:p>
          <a:p>
            <a:pPr algn="just"/>
            <a:r>
              <a:rPr lang="ru-RU" dirty="0">
                <a:solidFill>
                  <a:srgbClr val="000000"/>
                </a:solidFill>
                <a:latin typeface="Times New Roman" panose="02020603050405020304" pitchFamily="18" charset="0"/>
                <a:cs typeface="Times New Roman" panose="02020603050405020304" pitchFamily="18" charset="0"/>
              </a:rPr>
              <a:t>– функциональные умения саморегуляции(обеспеченность регуляции в целом, упорядоченность, детализация, практическая реализуемость намерений, оптимальность регуляции действий (вопросы 6, 7, 8, 12, 21);</a:t>
            </a:r>
          </a:p>
          <a:p>
            <a:pPr algn="just"/>
            <a:r>
              <a:rPr lang="ru-RU" dirty="0">
                <a:solidFill>
                  <a:srgbClr val="000000"/>
                </a:solidFill>
                <a:latin typeface="Times New Roman" panose="02020603050405020304" pitchFamily="18" charset="0"/>
                <a:cs typeface="Times New Roman" panose="02020603050405020304" pitchFamily="18" charset="0"/>
              </a:rPr>
              <a:t>– личностно-стилевые особенности саморегуляции(инициативность, осознанность, ответственность, автономность, податливость воспитанию (вопросы 11, 13, 16, 17, 22);</a:t>
            </a:r>
          </a:p>
          <a:p>
            <a:pPr algn="just"/>
            <a:r>
              <a:rPr lang="ru-RU" dirty="0">
                <a:solidFill>
                  <a:srgbClr val="000000"/>
                </a:solidFill>
                <a:latin typeface="Times New Roman" panose="02020603050405020304" pitchFamily="18" charset="0"/>
                <a:cs typeface="Times New Roman" panose="02020603050405020304" pitchFamily="18" charset="0"/>
              </a:rPr>
              <a:t>– динамические характеристики саморегуляции(осторожность, уверенность, пластичность, практичность, устойчивость в регуляции деятельности (вопросы 9, 10, 18, 20).</a:t>
            </a:r>
          </a:p>
          <a:p>
            <a:pPr algn="just"/>
            <a:r>
              <a:rPr lang="ru-RU" dirty="0">
                <a:solidFill>
                  <a:srgbClr val="000000"/>
                </a:solidFill>
                <a:latin typeface="Times New Roman" panose="02020603050405020304" pitchFamily="18" charset="0"/>
                <a:cs typeface="Times New Roman" panose="02020603050405020304" pitchFamily="18" charset="0"/>
              </a:rPr>
              <a:t>Данная методика предполагает не столько количественный, сколько качественный анализ собственных характеристик саморегуляции деятельности. </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4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20612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404664"/>
            <a:ext cx="7056784" cy="646331"/>
          </a:xfrm>
          <a:prstGeom prst="rect">
            <a:avLst/>
          </a:prstGeom>
        </p:spPr>
        <p:txBody>
          <a:bodyPr wrap="square">
            <a:spAutoFit/>
          </a:bodyPr>
          <a:lstStyle/>
          <a:p>
            <a:pPr algn="ctr"/>
            <a:r>
              <a:rPr lang="ru-RU" b="1" dirty="0">
                <a:solidFill>
                  <a:srgbClr val="000000"/>
                </a:solidFill>
                <a:latin typeface="Times New Roman" panose="02020603050405020304" pitchFamily="18" charset="0"/>
                <a:ea typeface="Times New Roman" panose="02020603050405020304" pitchFamily="18" charset="0"/>
              </a:rPr>
              <a:t>Методика «Личностная агрессивность и конфликтность» - Ильин Е. П., Ковалев П. А.</a:t>
            </a:r>
            <a:endParaRPr lang="ru-RU" dirty="0"/>
          </a:p>
        </p:txBody>
      </p:sp>
      <p:sp>
        <p:nvSpPr>
          <p:cNvPr id="4" name="Прямоугольник 3"/>
          <p:cNvSpPr/>
          <p:nvPr/>
        </p:nvSpPr>
        <p:spPr>
          <a:xfrm>
            <a:off x="611560" y="1412776"/>
            <a:ext cx="8136904" cy="646331"/>
          </a:xfrm>
          <a:prstGeom prst="rect">
            <a:avLst/>
          </a:prstGeom>
        </p:spPr>
        <p:txBody>
          <a:bodyPr wrap="square">
            <a:spAutoFit/>
          </a:bodyPr>
          <a:lstStyle/>
          <a:p>
            <a:r>
              <a:rPr lang="ru-RU" i="1" dirty="0">
                <a:solidFill>
                  <a:srgbClr val="000000"/>
                </a:solidFill>
                <a:latin typeface="Times New Roman" panose="02020603050405020304" pitchFamily="18" charset="0"/>
                <a:ea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rPr>
              <a:t>Измеряемый конструктор: </a:t>
            </a:r>
            <a:r>
              <a:rPr lang="ru-RU" dirty="0">
                <a:solidFill>
                  <a:srgbClr val="000000"/>
                </a:solidFill>
                <a:latin typeface="Times New Roman" panose="02020603050405020304" pitchFamily="18" charset="0"/>
                <a:ea typeface="Times New Roman" panose="02020603050405020304" pitchFamily="18" charset="0"/>
              </a:rPr>
              <a:t>выявление в качестве личностной характеристики склонности субъекта к конфликтности и агрессивности.</a:t>
            </a:r>
            <a:endParaRPr lang="ru-RU" dirty="0"/>
          </a:p>
        </p:txBody>
      </p:sp>
      <p:sp>
        <p:nvSpPr>
          <p:cNvPr id="5" name="Прямоугольник 4"/>
          <p:cNvSpPr/>
          <p:nvPr/>
        </p:nvSpPr>
        <p:spPr>
          <a:xfrm>
            <a:off x="755576" y="1997839"/>
            <a:ext cx="7992888" cy="193899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Позитивная агрессивность </a:t>
            </a:r>
            <a:r>
              <a:rPr lang="ru-RU" sz="2000" dirty="0">
                <a:latin typeface="Times New Roman" panose="02020603050405020304" pitchFamily="18" charset="0"/>
                <a:cs typeface="Times New Roman" panose="02020603050405020304" pitchFamily="18" charset="0"/>
              </a:rPr>
              <a:t>- это такое поведение, которое помогает человеку добиться желаемой цели, но при этом наносит незначительный дискомфорт другим. К позитивной агрессивности относятся такие качества как: напористость, </a:t>
            </a:r>
            <a:r>
              <a:rPr lang="ru-RU" sz="2000" dirty="0" err="1">
                <a:latin typeface="Times New Roman" panose="02020603050405020304" pitchFamily="18" charset="0"/>
                <a:cs typeface="Times New Roman" panose="02020603050405020304" pitchFamily="18" charset="0"/>
              </a:rPr>
              <a:t>наступательность</a:t>
            </a:r>
            <a:r>
              <a:rPr lang="ru-RU" sz="2000" dirty="0">
                <a:latin typeface="Times New Roman" panose="02020603050405020304" pitchFamily="18" charset="0"/>
                <a:cs typeface="Times New Roman" panose="02020603050405020304" pitchFamily="18" charset="0"/>
              </a:rPr>
              <a:t>, неуступчивость. Эти качества помогают обладателю в достижении цели, но не во всех ситуациях они необходимы</a:t>
            </a:r>
          </a:p>
        </p:txBody>
      </p:sp>
      <p:sp>
        <p:nvSpPr>
          <p:cNvPr id="6" name="Прямоугольник 5"/>
          <p:cNvSpPr/>
          <p:nvPr/>
        </p:nvSpPr>
        <p:spPr>
          <a:xfrm>
            <a:off x="755576" y="3936831"/>
            <a:ext cx="7992888" cy="1323439"/>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Негативная агрессивность </a:t>
            </a:r>
            <a:r>
              <a:rPr lang="ru-RU" sz="2000" dirty="0">
                <a:latin typeface="Times New Roman" panose="02020603050405020304" pitchFamily="18" charset="0"/>
                <a:cs typeface="Times New Roman" panose="02020603050405020304" pitchFamily="18" charset="0"/>
              </a:rPr>
              <a:t>- это такое поведение человека, которое вызывает психологический дискомфорт у других людей. К негативной агрессивности относятся такие качества, как: мстительность, нетерпимость к мнению других. </a:t>
            </a:r>
          </a:p>
        </p:txBody>
      </p:sp>
    </p:spTree>
    <p:extLst>
      <p:ext uri="{BB962C8B-B14F-4D97-AF65-F5344CB8AC3E}">
        <p14:creationId xmlns:p14="http://schemas.microsoft.com/office/powerpoint/2010/main" val="303494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412776"/>
            <a:ext cx="8208912" cy="646331"/>
          </a:xfrm>
          <a:prstGeom prst="rect">
            <a:avLst/>
          </a:prstGeom>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rPr>
              <a:t>Измеряемый конструктор</a:t>
            </a:r>
            <a:r>
              <a:rPr lang="ru-RU" sz="1600" b="1" dirty="0">
                <a:solidFill>
                  <a:srgbClr val="000000"/>
                </a:solidFill>
                <a:latin typeface="Times New Roman" panose="02020603050405020304" pitchFamily="18" charset="0"/>
                <a:ea typeface="Times New Roman" panose="02020603050405020304" pitchFamily="18" charset="0"/>
              </a:rPr>
              <a:t>: </a:t>
            </a:r>
            <a:r>
              <a:rPr lang="ru-RU" sz="1600" dirty="0"/>
              <a:t> </a:t>
            </a:r>
            <a:r>
              <a:rPr lang="ru-RU" sz="1600" dirty="0">
                <a:latin typeface="Times New Roman" panose="02020603050405020304" pitchFamily="18" charset="0"/>
                <a:cs typeface="Times New Roman" panose="02020603050405020304" pitchFamily="18" charset="0"/>
              </a:rPr>
              <a:t>оценка качества интегральной самооценки личности: нестабильность самооценки ситуативной или постоянной (личностной</a:t>
            </a:r>
            <a:r>
              <a:rPr lang="ru-RU"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1763688" y="548680"/>
            <a:ext cx="5652120" cy="646331"/>
          </a:xfrm>
          <a:prstGeom prst="rect">
            <a:avLst/>
          </a:prstGeom>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rPr>
              <a:t>Шкала реактивной (ситуативной) и личностной тревожности Ч.Д. </a:t>
            </a:r>
            <a:r>
              <a:rPr lang="ru-RU" b="1" dirty="0" err="1">
                <a:solidFill>
                  <a:srgbClr val="000000"/>
                </a:solidFill>
                <a:latin typeface="Times New Roman" panose="02020603050405020304" pitchFamily="18" charset="0"/>
                <a:ea typeface="Times New Roman" panose="02020603050405020304" pitchFamily="18" charset="0"/>
              </a:rPr>
              <a:t>Спилбергера</a:t>
            </a:r>
            <a:endParaRPr lang="ru-RU" dirty="0"/>
          </a:p>
        </p:txBody>
      </p:sp>
      <p:sp>
        <p:nvSpPr>
          <p:cNvPr id="8" name="Прямоугольник 7"/>
          <p:cNvSpPr/>
          <p:nvPr/>
        </p:nvSpPr>
        <p:spPr>
          <a:xfrm>
            <a:off x="683568" y="2276872"/>
            <a:ext cx="8064896" cy="2308324"/>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Процедура проведения:</a:t>
            </a:r>
          </a:p>
          <a:p>
            <a:pPr algn="just"/>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Шкала реактивной и личностной тревожности состоит из двух частей по 20 заданий в каждой. Первая шкала предназначена для определения того как человек чувствует себя в данный момент, т. е. для диагностики актуального состояния — оценки ситуативной тревожности (СТ). Задания второй шкалы направлены на выяснение того, как субъект себя чувствует обычно, т. е. диагностируется тревожность как свойство личности (ЛТ). Каждая из частей шкалы снабжена собственной инструкцией, продолжительность обследования составляет примерно 5-8 мин. Каждое высказывание, включенное в опросник, оценивается респондентами по 4-балльной шкале.</a:t>
            </a:r>
          </a:p>
        </p:txBody>
      </p:sp>
    </p:spTree>
    <p:extLst>
      <p:ext uri="{BB962C8B-B14F-4D97-AF65-F5344CB8AC3E}">
        <p14:creationId xmlns:p14="http://schemas.microsoft.com/office/powerpoint/2010/main" val="238852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992888" cy="1600438"/>
          </a:xfrm>
          <a:prstGeom prst="rect">
            <a:avLst/>
          </a:prstGeom>
        </p:spPr>
        <p:txBody>
          <a:bodyPr wrap="square">
            <a:spAutoFit/>
          </a:bodyPr>
          <a:lstStyle/>
          <a:p>
            <a:pPr algn="just"/>
            <a:r>
              <a:rPr lang="ru-RU" sz="1400" b="1" dirty="0">
                <a:latin typeface="Times New Roman" panose="02020603050405020304" pitchFamily="18" charset="0"/>
                <a:cs typeface="Times New Roman" panose="02020603050405020304" pitchFamily="18" charset="0"/>
              </a:rPr>
              <a:t>Интерпретация результатов: </a:t>
            </a:r>
          </a:p>
          <a:p>
            <a:pPr algn="just"/>
            <a:r>
              <a:rPr lang="ru-RU" sz="1400" dirty="0">
                <a:latin typeface="Times New Roman" panose="02020603050405020304" pitchFamily="18" charset="0"/>
                <a:cs typeface="Times New Roman" panose="02020603050405020304" pitchFamily="18" charset="0"/>
              </a:rPr>
              <a:t>При интерпретации результатов особое внимание уделяется пиковым значениям. </a:t>
            </a:r>
          </a:p>
          <a:p>
            <a:pPr algn="just"/>
            <a:r>
              <a:rPr lang="ru-RU" sz="1400" b="1" dirty="0">
                <a:latin typeface="Times New Roman" panose="02020603050405020304" pitchFamily="18" charset="0"/>
                <a:cs typeface="Times New Roman" panose="02020603050405020304" pitchFamily="18" charset="0"/>
              </a:rPr>
              <a:t>Низкие значения уровня тревожности </a:t>
            </a:r>
            <a:r>
              <a:rPr lang="ru-RU" sz="1400" dirty="0">
                <a:latin typeface="Times New Roman" panose="02020603050405020304" pitchFamily="18" charset="0"/>
                <a:cs typeface="Times New Roman" panose="02020603050405020304" pitchFamily="18" charset="0"/>
              </a:rPr>
              <a:t>свидетельствуют о сниженном чувстве ответственности и необходимости обратить внимание на мотивы деятельности, выполняемой человеком. В некоторых случаях низкая тревожность в показателях теста является результатом активного вытеснения личностью высокой тревоги с целью показать себя «социально желательным».</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8554" y="1844824"/>
            <a:ext cx="7992888" cy="3108543"/>
          </a:xfrm>
          <a:prstGeom prst="rect">
            <a:avLst/>
          </a:prstGeom>
        </p:spPr>
        <p:txBody>
          <a:bodyPr wrap="square">
            <a:spAutoFit/>
          </a:bodyPr>
          <a:lstStyle/>
          <a:p>
            <a:pPr algn="just"/>
            <a:r>
              <a:rPr lang="ru-RU" sz="1400" b="1" dirty="0">
                <a:latin typeface="Times New Roman" panose="02020603050405020304" pitchFamily="18" charset="0"/>
                <a:cs typeface="Times New Roman" panose="02020603050405020304" pitchFamily="18" charset="0"/>
              </a:rPr>
              <a:t>Высокие значения уровня тревожности </a:t>
            </a:r>
            <a:r>
              <a:rPr lang="ru-RU" sz="1400" dirty="0">
                <a:latin typeface="Times New Roman" panose="02020603050405020304" pitchFamily="18" charset="0"/>
                <a:cs typeface="Times New Roman" panose="02020603050405020304" pitchFamily="18" charset="0"/>
              </a:rPr>
              <a:t>предполагают склонность к появлению состояния тревоги у человека в ситуациях оценки его компетентности и свидетельствуют о необходимости снизить субъективную значимость ситуации, перенести акцент на осмысление деятельности. </a:t>
            </a:r>
          </a:p>
          <a:p>
            <a:pPr algn="just"/>
            <a:r>
              <a:rPr lang="ru-RU" sz="1400" b="1" dirty="0">
                <a:latin typeface="Times New Roman" panose="02020603050405020304" pitchFamily="18" charset="0"/>
                <a:cs typeface="Times New Roman" panose="02020603050405020304" pitchFamily="18" charset="0"/>
              </a:rPr>
              <a:t>Высокая личностная тревожность </a:t>
            </a:r>
            <a:r>
              <a:rPr lang="ru-RU" sz="1400" dirty="0">
                <a:latin typeface="Times New Roman" panose="02020603050405020304" pitchFamily="18" charset="0"/>
                <a:cs typeface="Times New Roman" panose="02020603050405020304" pitchFamily="18" charset="0"/>
              </a:rPr>
              <a:t>характеризуется также устойчивой склонностью воспринимать большой круг ситуаций как угрожающие и коррелирует с эмоциональными и невротическими срывами. </a:t>
            </a:r>
          </a:p>
          <a:p>
            <a:pPr algn="just"/>
            <a:r>
              <a:rPr lang="ru-RU" sz="1400" b="1" dirty="0">
                <a:latin typeface="Times New Roman" panose="02020603050405020304" pitchFamily="18" charset="0"/>
                <a:cs typeface="Times New Roman" panose="02020603050405020304" pitchFamily="18" charset="0"/>
              </a:rPr>
              <a:t>Высокое ситуативное состояние </a:t>
            </a:r>
            <a:r>
              <a:rPr lang="ru-RU" sz="1400" dirty="0">
                <a:latin typeface="Times New Roman" panose="02020603050405020304" pitchFamily="18" charset="0"/>
                <a:cs typeface="Times New Roman" panose="02020603050405020304" pitchFamily="18" charset="0"/>
              </a:rPr>
              <a:t>тревоги характеризуется напряжением, беспокойством, нервозностью. Это вызывает нарушение внимания, нарушение тонкой координации. Понятие ситуативной (актуальной), т. е. реактивной тревожности и понятие личностной, т. е. активной тревожности имеют не только специальный, описанный выше, но и более общий психологический смысл. Как отмечает О.П. Елисеев, диагностика реактивной и активной тревожности позволяет достаточно определенно судить о проявлении двух основных особенностей поведения личности в плане ее отношения к деятельности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420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65ED2-5F30-48B8-A488-E016111A2CC5}"/>
              </a:ext>
            </a:extLst>
          </p:cNvPr>
          <p:cNvSpPr>
            <a:spLocks noGrp="1"/>
          </p:cNvSpPr>
          <p:nvPr>
            <p:ph type="title"/>
          </p:nvPr>
        </p:nvSpPr>
        <p:spPr>
          <a:xfrm>
            <a:off x="827584" y="188640"/>
            <a:ext cx="6924596" cy="736379"/>
          </a:xfrm>
        </p:spPr>
        <p:txBody>
          <a:bodyPr/>
          <a:lstStyle/>
          <a:p>
            <a:r>
              <a:rPr lang="ru-RU" sz="2400" b="1" dirty="0">
                <a:latin typeface="Times New Roman" panose="02020603050405020304" pitchFamily="18" charset="0"/>
                <a:cs typeface="Times New Roman" panose="02020603050405020304" pitchFamily="18" charset="0"/>
              </a:rPr>
              <a:t>Графическая методика «Человек под дождем» - Е. Романова, Т. </a:t>
            </a:r>
            <a:r>
              <a:rPr lang="ru-RU" sz="2400" b="1" dirty="0" err="1">
                <a:latin typeface="Times New Roman" panose="02020603050405020304" pitchFamily="18" charset="0"/>
                <a:cs typeface="Times New Roman" panose="02020603050405020304" pitchFamily="18" charset="0"/>
              </a:rPr>
              <a:t>Сытько</a:t>
            </a:r>
            <a:endParaRPr lang="ru-RU" sz="2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1560" y="1124744"/>
            <a:ext cx="8064896" cy="369332"/>
          </a:xfrm>
          <a:prstGeom prst="rect">
            <a:avLst/>
          </a:prstGeom>
        </p:spPr>
        <p:txBody>
          <a:bodyPr wrap="square">
            <a:spAutoFit/>
          </a:bodyPr>
          <a:lstStyle/>
          <a:p>
            <a:pPr algn="just"/>
            <a:endParaRPr lang="ru-RU" dirty="0"/>
          </a:p>
        </p:txBody>
      </p:sp>
      <p:sp>
        <p:nvSpPr>
          <p:cNvPr id="3" name="Прямоугольник 2"/>
          <p:cNvSpPr/>
          <p:nvPr/>
        </p:nvSpPr>
        <p:spPr>
          <a:xfrm>
            <a:off x="931996" y="1376468"/>
            <a:ext cx="7704856" cy="3170099"/>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Интерпретация.</a:t>
            </a:r>
          </a:p>
          <a:p>
            <a:pPr algn="just"/>
            <a:r>
              <a:rPr lang="ru-RU" sz="2000" dirty="0">
                <a:latin typeface="Times New Roman" panose="02020603050405020304" pitchFamily="18" charset="0"/>
                <a:cs typeface="Times New Roman" panose="02020603050405020304" pitchFamily="18" charset="0"/>
              </a:rPr>
              <a:t> При интерпретации рисунков следует оценить сначала общее впечатление от рисунка: атмосферу изображенного пейзажа, настроение персонажа. Только после этого можно перейти к анализу специфических деталей с точки зрения логики интерпретации. В рисунке «Человек под дождем» по сравнению с рисунком «Человек», как правило, обнаруживаются отличия. Важно посмотреть, что изменилось. Так, например, если на втором рисунке человек изображен уходящим, это может быть связано с привычкой уходить от трудных жизненных ситуаций, избегать неприятностей.</a:t>
            </a:r>
          </a:p>
        </p:txBody>
      </p:sp>
    </p:spTree>
    <p:extLst>
      <p:ext uri="{BB962C8B-B14F-4D97-AF65-F5344CB8AC3E}">
        <p14:creationId xmlns:p14="http://schemas.microsoft.com/office/powerpoint/2010/main" val="303871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65ED2-5F30-48B8-A488-E016111A2CC5}"/>
              </a:ext>
            </a:extLst>
          </p:cNvPr>
          <p:cNvSpPr>
            <a:spLocks noGrp="1"/>
          </p:cNvSpPr>
          <p:nvPr>
            <p:ph type="title"/>
          </p:nvPr>
        </p:nvSpPr>
        <p:spPr>
          <a:xfrm>
            <a:off x="827584" y="188640"/>
            <a:ext cx="6924596" cy="736379"/>
          </a:xfrm>
        </p:spPr>
        <p:txBody>
          <a:bodyPr/>
          <a:lstStyle/>
          <a:p>
            <a:r>
              <a:rPr lang="ru-RU" sz="2400" b="1" dirty="0">
                <a:latin typeface="Times New Roman" panose="02020603050405020304" pitchFamily="18" charset="0"/>
                <a:cs typeface="Times New Roman" panose="02020603050405020304" pitchFamily="18" charset="0"/>
              </a:rPr>
              <a:t>Графическая методика «Человек под дождем» - Е. Романова, Т. </a:t>
            </a:r>
            <a:r>
              <a:rPr lang="ru-RU" sz="2400" b="1" dirty="0" err="1">
                <a:latin typeface="Times New Roman" panose="02020603050405020304" pitchFamily="18" charset="0"/>
                <a:cs typeface="Times New Roman" panose="02020603050405020304" pitchFamily="18" charset="0"/>
              </a:rPr>
              <a:t>Сытько</a:t>
            </a:r>
            <a:endParaRPr lang="ru-RU" sz="2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1560" y="1124744"/>
            <a:ext cx="8064896" cy="369332"/>
          </a:xfrm>
          <a:prstGeom prst="rect">
            <a:avLst/>
          </a:prstGeom>
        </p:spPr>
        <p:txBody>
          <a:bodyPr wrap="square">
            <a:spAutoFit/>
          </a:bodyPr>
          <a:lstStyle/>
          <a:p>
            <a:pPr algn="just"/>
            <a:endParaRPr lang="ru-RU" dirty="0"/>
          </a:p>
        </p:txBody>
      </p:sp>
      <p:sp>
        <p:nvSpPr>
          <p:cNvPr id="5" name="Прямоугольник 4"/>
          <p:cNvSpPr/>
          <p:nvPr/>
        </p:nvSpPr>
        <p:spPr>
          <a:xfrm>
            <a:off x="638561" y="1309410"/>
            <a:ext cx="7302641" cy="1477328"/>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Методика проведения.</a:t>
            </a:r>
          </a:p>
          <a:p>
            <a:pPr algn="just"/>
            <a:r>
              <a:rPr lang="ru-RU" dirty="0">
                <a:latin typeface="Times New Roman" panose="02020603050405020304" pitchFamily="18" charset="0"/>
                <a:cs typeface="Times New Roman" panose="02020603050405020304" pitchFamily="18" charset="0"/>
              </a:rPr>
              <a:t> На листе бумаги предлагается нарисовать человека, а потом, на другом таком же листе — человека под дождем. Сопоставление двух рисунков позволяет определить, как человек реагирует на стрессовые, неблагоприятные ситуации, что он чувствует при затруднениях.</a:t>
            </a:r>
          </a:p>
        </p:txBody>
      </p:sp>
      <p:pic>
        <p:nvPicPr>
          <p:cNvPr id="8" name="Рисунок 7"/>
          <p:cNvPicPr>
            <a:picLocks noChangeAspect="1"/>
          </p:cNvPicPr>
          <p:nvPr/>
        </p:nvPicPr>
        <p:blipFill rotWithShape="1">
          <a:blip r:embed="rId2"/>
          <a:srcRect l="13474" t="30313" r="71584" b="38187"/>
          <a:stretch/>
        </p:blipFill>
        <p:spPr>
          <a:xfrm>
            <a:off x="2699792" y="3017574"/>
            <a:ext cx="3240360" cy="3840426"/>
          </a:xfrm>
          <a:prstGeom prst="rect">
            <a:avLst/>
          </a:prstGeom>
        </p:spPr>
      </p:pic>
    </p:spTree>
    <p:extLst>
      <p:ext uri="{BB962C8B-B14F-4D97-AF65-F5344CB8AC3E}">
        <p14:creationId xmlns:p14="http://schemas.microsoft.com/office/powerpoint/2010/main" val="2141494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65ED2-5F30-48B8-A488-E016111A2CC5}"/>
              </a:ext>
            </a:extLst>
          </p:cNvPr>
          <p:cNvSpPr>
            <a:spLocks noGrp="1"/>
          </p:cNvSpPr>
          <p:nvPr>
            <p:ph type="title"/>
          </p:nvPr>
        </p:nvSpPr>
        <p:spPr>
          <a:xfrm>
            <a:off x="359532" y="188641"/>
            <a:ext cx="8568952" cy="720080"/>
          </a:xfrm>
        </p:spPr>
        <p:txBody>
          <a:bodyPr/>
          <a:lstStyle/>
          <a:p>
            <a:r>
              <a:rPr lang="ru-RU" sz="2400" b="1" dirty="0">
                <a:latin typeface="Times New Roman" panose="02020603050405020304" pitchFamily="18" charset="0"/>
                <a:cs typeface="Times New Roman" panose="02020603050405020304" pitchFamily="18" charset="0"/>
              </a:rPr>
              <a:t>Графическая методика «Человек под дождем»</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 Е. Романова, Т. </a:t>
            </a:r>
            <a:r>
              <a:rPr lang="ru-RU" sz="2400" b="1" dirty="0" err="1">
                <a:latin typeface="Times New Roman" panose="02020603050405020304" pitchFamily="18" charset="0"/>
                <a:cs typeface="Times New Roman" panose="02020603050405020304" pitchFamily="18" charset="0"/>
              </a:rPr>
              <a:t>Сытько</a:t>
            </a:r>
            <a:endParaRPr lang="ru-RU" sz="2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1560" y="1124744"/>
            <a:ext cx="8064896" cy="369332"/>
          </a:xfrm>
          <a:prstGeom prst="rect">
            <a:avLst/>
          </a:prstGeom>
        </p:spPr>
        <p:txBody>
          <a:bodyPr wrap="square">
            <a:spAutoFit/>
          </a:bodyPr>
          <a:lstStyle/>
          <a:p>
            <a:pPr algn="just"/>
            <a:endParaRPr lang="ru-RU" dirty="0"/>
          </a:p>
        </p:txBody>
      </p:sp>
      <p:sp>
        <p:nvSpPr>
          <p:cNvPr id="4" name="Прямоугольник 3"/>
          <p:cNvSpPr/>
          <p:nvPr/>
        </p:nvSpPr>
        <p:spPr>
          <a:xfrm>
            <a:off x="359532" y="908721"/>
            <a:ext cx="8568952" cy="5324535"/>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Если на втором рисунке </a:t>
            </a:r>
            <a:r>
              <a:rPr lang="ru-RU" sz="2000" b="1" dirty="0">
                <a:latin typeface="Times New Roman" panose="02020603050405020304" pitchFamily="18" charset="0"/>
                <a:cs typeface="Times New Roman" panose="02020603050405020304" pitchFamily="18" charset="0"/>
              </a:rPr>
              <a:t>человек смещен в верхнюю часть листа</a:t>
            </a:r>
            <a:r>
              <a:rPr lang="ru-RU" sz="2000" dirty="0">
                <a:latin typeface="Times New Roman" panose="02020603050405020304" pitchFamily="18" charset="0"/>
                <a:cs typeface="Times New Roman" panose="02020603050405020304" pitchFamily="18" charset="0"/>
              </a:rPr>
              <a:t>, можно предположить склонность к уходу от действительности, к потере опоры под ногами, а также наличие защитных механизмов по типу фантазирования, чрезмерного оптимизма, который часто не оправдан. </a:t>
            </a:r>
            <a:r>
              <a:rPr lang="ru-RU" sz="2000" b="1" dirty="0">
                <a:latin typeface="Times New Roman" panose="02020603050405020304" pitchFamily="18" charset="0"/>
                <a:cs typeface="Times New Roman" panose="02020603050405020304" pitchFamily="18" charset="0"/>
              </a:rPr>
              <a:t>Положение фигуры в профиль </a:t>
            </a:r>
            <a:r>
              <a:rPr lang="ru-RU" sz="2000" dirty="0">
                <a:latin typeface="Times New Roman" panose="02020603050405020304" pitchFamily="18" charset="0"/>
                <a:cs typeface="Times New Roman" panose="02020603050405020304" pitchFamily="18" charset="0"/>
              </a:rPr>
              <a:t>или спиной указывает на стремление отрешиться от мира, к самозащите. Изображение, </a:t>
            </a:r>
            <a:r>
              <a:rPr lang="ru-RU" sz="2000" b="1" dirty="0">
                <a:latin typeface="Times New Roman" panose="02020603050405020304" pitchFamily="18" charset="0"/>
                <a:cs typeface="Times New Roman" panose="02020603050405020304" pitchFamily="18" charset="0"/>
              </a:rPr>
              <a:t>помещенное внизу листа</a:t>
            </a:r>
            <a:r>
              <a:rPr lang="ru-RU" sz="2000" dirty="0">
                <a:latin typeface="Times New Roman" panose="02020603050405020304" pitchFamily="18" charset="0"/>
                <a:cs typeface="Times New Roman" panose="02020603050405020304" pitchFamily="18" charset="0"/>
              </a:rPr>
              <a:t>, может свидетельствовать о наличии депрессивных тенденций, чувстве незащищенности. В остальном при интерпретации следует опираться на методику «Человек». Например, изображение, смещенное влево, возможно, связано с наличием импульсивности в поведении, ориентацией на прошлое, в ряде случаев с зависимостью от матери. Изображение, смещенное вправо, указывает на наличие ориентации на окружение и, возможно, зависимость от отца. Если рисунок расположен преимущественно в верхней части листа, это может означать, что у человека высокая самооценка, он недоволен своим положением в обществе, ему не хватает признания. Если при расположении в верхней части листа фигура очень маленькая, то человек считает себя своего рода непризнанным гением</a:t>
            </a:r>
          </a:p>
        </p:txBody>
      </p:sp>
    </p:spTree>
    <p:extLst>
      <p:ext uri="{BB962C8B-B14F-4D97-AF65-F5344CB8AC3E}">
        <p14:creationId xmlns:p14="http://schemas.microsoft.com/office/powerpoint/2010/main" val="376011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3595" tIns="45720" rIns="91440" bIns="0" numCol="1" anchor="ctr" anchorCtr="0" compatLnSpc="1">
            <a:prstTxWarp prst="textNoShape">
              <a:avLst/>
            </a:prstTxWarp>
            <a:spAutoFit/>
          </a:bodyPr>
          <a:lstStyle/>
          <a:p>
            <a:endParaRPr lang="ru-RU"/>
          </a:p>
        </p:txBody>
      </p:sp>
      <p:sp>
        <p:nvSpPr>
          <p:cNvPr id="4" name="Поле 2"/>
          <p:cNvSpPr txBox="1">
            <a:spLocks noChangeArrowheads="1"/>
          </p:cNvSpPr>
          <p:nvPr/>
        </p:nvSpPr>
        <p:spPr bwMode="auto">
          <a:xfrm>
            <a:off x="323850" y="4013200"/>
            <a:ext cx="36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ru-RU"/>
          </a:p>
        </p:txBody>
      </p:sp>
      <p:sp>
        <p:nvSpPr>
          <p:cNvPr id="12" name="Прямоугольник 11"/>
          <p:cNvSpPr/>
          <p:nvPr/>
        </p:nvSpPr>
        <p:spPr>
          <a:xfrm>
            <a:off x="755576" y="3256534"/>
            <a:ext cx="7776864" cy="400110"/>
          </a:xfrm>
          <a:prstGeom prst="rect">
            <a:avLst/>
          </a:prstGeom>
        </p:spPr>
        <p:txBody>
          <a:bodyPr wrap="square">
            <a:spAutoFit/>
          </a:bodyPr>
          <a:lstStyle/>
          <a:p>
            <a:pPr algn="just"/>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1108" y="287207"/>
            <a:ext cx="7416824" cy="830997"/>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изучения физико- математических способностей -  Самойлова-</a:t>
            </a:r>
            <a:r>
              <a:rPr lang="ru-RU" sz="2400" b="1" dirty="0" err="1">
                <a:solidFill>
                  <a:srgbClr val="000000"/>
                </a:solidFill>
                <a:latin typeface="Times New Roman" panose="02020603050405020304" pitchFamily="18" charset="0"/>
                <a:ea typeface="Times New Roman" panose="02020603050405020304" pitchFamily="18" charset="0"/>
              </a:rPr>
              <a:t>Ясюкова</a:t>
            </a:r>
            <a:endParaRPr lang="ru-RU" sz="2400" dirty="0"/>
          </a:p>
        </p:txBody>
      </p:sp>
      <p:sp>
        <p:nvSpPr>
          <p:cNvPr id="8" name="Прямоугольник 7"/>
          <p:cNvSpPr/>
          <p:nvPr/>
        </p:nvSpPr>
        <p:spPr>
          <a:xfrm>
            <a:off x="2411760" y="5210200"/>
            <a:ext cx="5686172" cy="523220"/>
          </a:xfrm>
          <a:prstGeom prst="rect">
            <a:avLst/>
          </a:prstGeom>
          <a:solidFill>
            <a:srgbClr val="00B0F0"/>
          </a:solidFill>
        </p:spPr>
        <p:txBody>
          <a:bodyPr wrap="none">
            <a:spAutoFit/>
          </a:bodyPr>
          <a:lstStyle/>
          <a:p>
            <a:r>
              <a:rPr lang="ru-RU" sz="2800" u="sng" dirty="0">
                <a:solidFill>
                  <a:srgbClr val="0000FF"/>
                </a:solidFill>
                <a:latin typeface="Times New Roman" panose="02020603050405020304" pitchFamily="18" charset="0"/>
                <a:ea typeface="Times New Roman" panose="02020603050405020304" pitchFamily="18" charset="0"/>
                <a:hlinkClick r:id="rId3"/>
              </a:rPr>
              <a:t>https://vk.com/wall-203215771_6307</a:t>
            </a:r>
            <a:r>
              <a:rPr lang="ru-RU" sz="2800" dirty="0">
                <a:latin typeface="Times New Roman" panose="02020603050405020304" pitchFamily="18" charset="0"/>
                <a:ea typeface="Times New Roman" panose="02020603050405020304" pitchFamily="18" charset="0"/>
              </a:rPr>
              <a:t> </a:t>
            </a:r>
            <a:endParaRPr lang="ru-RU" sz="2800" dirty="0"/>
          </a:p>
        </p:txBody>
      </p:sp>
      <p:sp>
        <p:nvSpPr>
          <p:cNvPr id="9" name="Прямоугольник 8"/>
          <p:cNvSpPr/>
          <p:nvPr/>
        </p:nvSpPr>
        <p:spPr>
          <a:xfrm>
            <a:off x="557969" y="1118204"/>
            <a:ext cx="8172077" cy="3785652"/>
          </a:xfrm>
          <a:prstGeom prst="rect">
            <a:avLst/>
          </a:prstGeom>
        </p:spPr>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Если оценка формального анализа-синтеза превышает 0,5 балла, то можно сделать вывод о том, что подросток, анализи­руя любую информацию или решая практическую задачу, не опе­рирует образными, предметными, конкретными представления­ми, а видит и выделяет лежащие в их основе объективные мате­матические закономерности. Он и в бытовых ситуациях мыслит аналогичным образом, а не только тогда, когда перед ним по­ставлена задача, явно требующая математического подхода. Его мышление настроено абстрагироваться от внешней несущественной информации и работать только с внутренними существенными характеристиками объектов и жизненных ситуаций. В этом слу­чае есть вероятность формирования мышления, необходимого в области теоретических физико-математических исследований.</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93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65ED2-5F30-48B8-A488-E016111A2CC5}"/>
              </a:ext>
            </a:extLst>
          </p:cNvPr>
          <p:cNvSpPr>
            <a:spLocks noGrp="1"/>
          </p:cNvSpPr>
          <p:nvPr>
            <p:ph type="title"/>
          </p:nvPr>
        </p:nvSpPr>
        <p:spPr>
          <a:xfrm>
            <a:off x="899592" y="172341"/>
            <a:ext cx="7704856" cy="736379"/>
          </a:xfrm>
        </p:spPr>
        <p:txBody>
          <a:bodyPr/>
          <a:lstStyle/>
          <a:p>
            <a:r>
              <a:rPr lang="ru-RU" sz="2200" b="1" dirty="0">
                <a:latin typeface="Times New Roman" panose="02020603050405020304" pitchFamily="18" charset="0"/>
                <a:cs typeface="Times New Roman" panose="02020603050405020304" pitchFamily="18" charset="0"/>
              </a:rPr>
              <a:t>КАК ПРАВИЛЬНО ПОДОБРАТЬ ДИАГНОСТИКУ?</a:t>
            </a:r>
          </a:p>
        </p:txBody>
      </p:sp>
      <p:sp>
        <p:nvSpPr>
          <p:cNvPr id="3" name="Прямоугольник 2"/>
          <p:cNvSpPr/>
          <p:nvPr/>
        </p:nvSpPr>
        <p:spPr>
          <a:xfrm>
            <a:off x="359024" y="908720"/>
            <a:ext cx="8461448" cy="5293757"/>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Шаг 1.</a:t>
            </a:r>
            <a:r>
              <a:rPr lang="ru-RU" sz="2000" dirty="0">
                <a:solidFill>
                  <a:srgbClr val="000000"/>
                </a:solidFill>
                <a:latin typeface="Times New Roman" panose="02020603050405020304" pitchFamily="18" charset="0"/>
                <a:cs typeface="Times New Roman" panose="02020603050405020304" pitchFamily="18" charset="0"/>
              </a:rPr>
              <a:t> Педагог-психолог анализирует внешние маркеры, которые проявляются в поведении, а также в различных формах и видах деятельности и являются показателями определенных трудностей в развитии и обучении ребенка – трудностей в обучении и/или особенностях поведения .</a:t>
            </a:r>
          </a:p>
          <a:p>
            <a:pPr algn="just"/>
            <a:r>
              <a:rPr lang="ru-RU" sz="2000" b="1" dirty="0">
                <a:solidFill>
                  <a:srgbClr val="000000"/>
                </a:solidFill>
                <a:latin typeface="Times New Roman" panose="02020603050405020304" pitchFamily="18" charset="0"/>
                <a:cs typeface="Times New Roman" panose="02020603050405020304" pitchFamily="18" charset="0"/>
              </a:rPr>
              <a:t>Шаг 2. </a:t>
            </a:r>
            <a:r>
              <a:rPr lang="ru-RU" sz="2000" dirty="0">
                <a:solidFill>
                  <a:srgbClr val="000000"/>
                </a:solidFill>
                <a:latin typeface="Times New Roman" panose="02020603050405020304" pitchFamily="18" charset="0"/>
                <a:cs typeface="Times New Roman" panose="02020603050405020304" pitchFamily="18" charset="0"/>
              </a:rPr>
              <a:t>Педагог-психолог на основе проанализированных внешних маркеров выдвигает/формулирует рабочую гипотезу о возможных причинах возникновения трудностей у обучающегося.</a:t>
            </a:r>
            <a:br>
              <a:rPr lang="ru-RU" sz="2000" dirty="0">
                <a:latin typeface="Times New Roman" panose="02020603050405020304" pitchFamily="18" charset="0"/>
                <a:cs typeface="Times New Roman" panose="02020603050405020304" pitchFamily="18" charset="0"/>
              </a:rPr>
            </a:br>
            <a:r>
              <a:rPr lang="ru-RU" sz="2000" dirty="0">
                <a:solidFill>
                  <a:srgbClr val="000000"/>
                </a:solidFill>
                <a:latin typeface="Times New Roman" panose="02020603050405020304" pitchFamily="18" charset="0"/>
                <a:cs typeface="Times New Roman" panose="02020603050405020304" pitchFamily="18" charset="0"/>
              </a:rPr>
              <a:t>Рабочих гипотез может быть несколько, и для дальнейшей стратегии</a:t>
            </a:r>
            <a:br>
              <a:rPr lang="ru-RU" sz="2000" dirty="0">
                <a:latin typeface="Times New Roman" panose="02020603050405020304" pitchFamily="18" charset="0"/>
                <a:cs typeface="Times New Roman" panose="02020603050405020304" pitchFamily="18" charset="0"/>
              </a:rPr>
            </a:br>
            <a:r>
              <a:rPr lang="ru-RU" sz="2000" dirty="0">
                <a:solidFill>
                  <a:srgbClr val="000000"/>
                </a:solidFill>
                <a:latin typeface="Times New Roman" panose="02020603050405020304" pitchFamily="18" charset="0"/>
                <a:cs typeface="Times New Roman" panose="02020603050405020304" pitchFamily="18" charset="0"/>
              </a:rPr>
              <a:t>определения помощи, возможно, потребуется углубленная диагностика показателей познавательного, психомоторного, личностного развития, а также особенностей эмоционально-волевой сферы, коммуникации и детско-родительских отношений	.</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Шаг 3. </a:t>
            </a:r>
            <a:r>
              <a:rPr lang="ru-RU" sz="2000" dirty="0">
                <a:solidFill>
                  <a:srgbClr val="000000"/>
                </a:solidFill>
                <a:latin typeface="Times New Roman" panose="02020603050405020304" pitchFamily="18" charset="0"/>
                <a:cs typeface="Times New Roman" panose="02020603050405020304" pitchFamily="18" charset="0"/>
              </a:rPr>
              <a:t>Педагог-психолог, исходя из рабочей гипотезы, выбирает методику диагностики в соответствии с возрастом обучающегося.</a:t>
            </a:r>
            <a:br>
              <a:rPr lang="ru-RU" dirty="0"/>
            </a:br>
            <a:endParaRPr lang="ru-RU" dirty="0"/>
          </a:p>
        </p:txBody>
      </p:sp>
    </p:spTree>
    <p:extLst>
      <p:ext uri="{BB962C8B-B14F-4D97-AF65-F5344CB8AC3E}">
        <p14:creationId xmlns:p14="http://schemas.microsoft.com/office/powerpoint/2010/main" val="1272365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06;p15"/>
          <p:cNvSpPr txBox="1">
            <a:spLocks noGrp="1"/>
          </p:cNvSpPr>
          <p:nvPr>
            <p:ph type="title"/>
          </p:nvPr>
        </p:nvSpPr>
        <p:spPr>
          <a:xfrm>
            <a:off x="936626" y="1082676"/>
            <a:ext cx="7773988" cy="307975"/>
          </a:xfrm>
        </p:spPr>
        <p:txBody>
          <a:bodyPr/>
          <a:lstStyle/>
          <a:p>
            <a:pPr>
              <a:lnSpc>
                <a:spcPct val="115000"/>
              </a:lnSpc>
              <a:spcBef>
                <a:spcPts val="1200"/>
              </a:spcBef>
              <a:spcAft>
                <a:spcPct val="0"/>
              </a:spcAft>
              <a:buClr>
                <a:srgbClr val="2A3990"/>
              </a:buClr>
            </a:pPr>
            <a:br>
              <a:rPr lang="ru-RU" altLang="ru-RU" sz="1800">
                <a:latin typeface="Roboto" pitchFamily="2" charset="0"/>
                <a:cs typeface="Arial" pitchFamily="34" charset="0"/>
                <a:sym typeface="Roboto" pitchFamily="2" charset="0"/>
              </a:rPr>
            </a:br>
            <a:br>
              <a:rPr lang="ru-RU" altLang="ru-RU" sz="2400">
                <a:solidFill>
                  <a:srgbClr val="073763"/>
                </a:solidFill>
                <a:latin typeface="Roboto" pitchFamily="2" charset="0"/>
                <a:cs typeface="Arial" pitchFamily="34" charset="0"/>
                <a:sym typeface="Roboto" pitchFamily="2" charset="0"/>
              </a:rPr>
            </a:br>
            <a:br>
              <a:rPr lang="ru-RU" altLang="ru-RU" sz="2400">
                <a:solidFill>
                  <a:srgbClr val="073763"/>
                </a:solidFill>
                <a:latin typeface="Roboto" pitchFamily="2" charset="0"/>
                <a:cs typeface="Arial" pitchFamily="34" charset="0"/>
                <a:sym typeface="Roboto" pitchFamily="2" charset="0"/>
              </a:rPr>
            </a:br>
            <a:br>
              <a:rPr lang="ru-RU" altLang="ru-RU" sz="2400">
                <a:solidFill>
                  <a:srgbClr val="20124D"/>
                </a:solidFill>
                <a:latin typeface="Roboto" pitchFamily="2" charset="0"/>
                <a:cs typeface="Arial" pitchFamily="34" charset="0"/>
                <a:sym typeface="Roboto" pitchFamily="2" charset="0"/>
              </a:rPr>
            </a:br>
            <a:endParaRPr lang="ru-RU" altLang="ru-RU" sz="3000">
              <a:solidFill>
                <a:srgbClr val="2A3990"/>
              </a:solidFill>
              <a:latin typeface="Roboto" pitchFamily="2" charset="0"/>
              <a:cs typeface="Arial" pitchFamily="34" charset="0"/>
              <a:sym typeface="Roboto" pitchFamily="2" charset="0"/>
            </a:endParaRPr>
          </a:p>
        </p:txBody>
      </p:sp>
      <p:cxnSp>
        <p:nvCxnSpPr>
          <p:cNvPr id="18" name="Прямая соединительная линия 17"/>
          <p:cNvCxnSpPr>
            <a:cxnSpLocks/>
          </p:cNvCxnSpPr>
          <p:nvPr/>
        </p:nvCxnSpPr>
        <p:spPr>
          <a:xfrm>
            <a:off x="627063" y="1474788"/>
            <a:ext cx="79375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FCF13673-DE39-4DB5-B506-09ACC9C46042}"/>
              </a:ext>
            </a:extLst>
          </p:cNvPr>
          <p:cNvPicPr>
            <a:picLocks noChangeAspect="1"/>
          </p:cNvPicPr>
          <p:nvPr/>
        </p:nvPicPr>
        <p:blipFill rotWithShape="1">
          <a:blip r:embed="rId3"/>
          <a:srcRect l="14983" t="10351" r="12988" b="6580"/>
          <a:stretch/>
        </p:blipFill>
        <p:spPr>
          <a:xfrm>
            <a:off x="1424583" y="1808589"/>
            <a:ext cx="6798073" cy="5049411"/>
          </a:xfrm>
          <a:prstGeom prst="rect">
            <a:avLst/>
          </a:prstGeom>
        </p:spPr>
      </p:pic>
      <p:sp>
        <p:nvSpPr>
          <p:cNvPr id="5" name="Прямоугольник 4">
            <a:extLst>
              <a:ext uri="{FF2B5EF4-FFF2-40B4-BE49-F238E27FC236}">
                <a16:creationId xmlns:a16="http://schemas.microsoft.com/office/drawing/2014/main" id="{B56FB95A-F7D6-46F8-BF13-2A1EB88A5E79}"/>
              </a:ext>
            </a:extLst>
          </p:cNvPr>
          <p:cNvSpPr/>
          <p:nvPr/>
        </p:nvSpPr>
        <p:spPr>
          <a:xfrm>
            <a:off x="5255568" y="6093561"/>
            <a:ext cx="3888432" cy="738664"/>
          </a:xfrm>
          <a:prstGeom prst="rect">
            <a:avLst/>
          </a:prstGeom>
        </p:spPr>
        <p:txBody>
          <a:bodyPr wrap="square">
            <a:spAutoFit/>
          </a:bodyPr>
          <a:lstStyle/>
          <a:p>
            <a:r>
              <a:rPr lang="ru-RU" sz="2000" b="1" dirty="0">
                <a:hlinkClick r:id="rId4">
                  <a:extLst>
                    <a:ext uri="{A12FA001-AC4F-418D-AE19-62706E023703}">
                      <ahyp:hlinkClr xmlns:ahyp="http://schemas.microsoft.com/office/drawing/2018/hyperlinkcolor" val="tx"/>
                    </a:ext>
                  </a:extLst>
                </a:hlinkClick>
              </a:rPr>
              <a:t> </a:t>
            </a:r>
            <a:r>
              <a:rPr lang="ru-RU" sz="2400" b="1" dirty="0">
                <a:hlinkClick r:id="rId4">
                  <a:extLst>
                    <a:ext uri="{A12FA001-AC4F-418D-AE19-62706E023703}">
                      <ahyp:hlinkClr xmlns:ahyp="http://schemas.microsoft.com/office/drawing/2018/hyperlinkcolor" val="tx"/>
                    </a:ext>
                  </a:extLst>
                </a:hlinkClick>
              </a:rPr>
              <a:t>Ссылка :</a:t>
            </a:r>
            <a:r>
              <a:rPr lang="en-US" sz="2400" b="1" dirty="0">
                <a:hlinkClick r:id="rId4">
                  <a:extLst>
                    <a:ext uri="{A12FA001-AC4F-418D-AE19-62706E023703}">
                      <ahyp:hlinkClr xmlns:ahyp="http://schemas.microsoft.com/office/drawing/2018/hyperlinkcolor" val="tx"/>
                    </a:ext>
                  </a:extLst>
                </a:hlinkClick>
              </a:rPr>
              <a:t>https://stoppav.ru/</a:t>
            </a:r>
            <a:endParaRPr lang="ru-RU" sz="2400" b="1" dirty="0"/>
          </a:p>
          <a:p>
            <a:endParaRPr lang="ru-RU" dirty="0"/>
          </a:p>
        </p:txBody>
      </p:sp>
      <p:pic>
        <p:nvPicPr>
          <p:cNvPr id="6" name="Рисунок 5">
            <a:extLst>
              <a:ext uri="{FF2B5EF4-FFF2-40B4-BE49-F238E27FC236}">
                <a16:creationId xmlns:a16="http://schemas.microsoft.com/office/drawing/2014/main" id="{96ED2A87-F66B-46FC-8C99-41CBFB762369}"/>
              </a:ext>
            </a:extLst>
          </p:cNvPr>
          <p:cNvPicPr>
            <a:picLocks noChangeAspect="1"/>
          </p:cNvPicPr>
          <p:nvPr/>
        </p:nvPicPr>
        <p:blipFill rotWithShape="1">
          <a:blip r:embed="rId5"/>
          <a:srcRect l="13194" t="13624" r="12461" b="57003"/>
          <a:stretch/>
        </p:blipFill>
        <p:spPr>
          <a:xfrm>
            <a:off x="1172963" y="188640"/>
            <a:ext cx="6798073" cy="1510035"/>
          </a:xfrm>
          <a:prstGeom prst="rect">
            <a:avLst/>
          </a:prstGeom>
        </p:spPr>
      </p:pic>
    </p:spTree>
    <p:extLst>
      <p:ext uri="{BB962C8B-B14F-4D97-AF65-F5344CB8AC3E}">
        <p14:creationId xmlns:p14="http://schemas.microsoft.com/office/powerpoint/2010/main" val="260072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06;p15"/>
          <p:cNvSpPr txBox="1">
            <a:spLocks noGrp="1"/>
          </p:cNvSpPr>
          <p:nvPr>
            <p:ph type="title"/>
          </p:nvPr>
        </p:nvSpPr>
        <p:spPr>
          <a:xfrm>
            <a:off x="936626" y="1082676"/>
            <a:ext cx="7773988" cy="307975"/>
          </a:xfrm>
        </p:spPr>
        <p:txBody>
          <a:bodyPr/>
          <a:lstStyle/>
          <a:p>
            <a:pPr>
              <a:lnSpc>
                <a:spcPct val="115000"/>
              </a:lnSpc>
              <a:spcBef>
                <a:spcPts val="1200"/>
              </a:spcBef>
              <a:spcAft>
                <a:spcPct val="0"/>
              </a:spcAft>
              <a:buClr>
                <a:srgbClr val="2A3990"/>
              </a:buClr>
            </a:pPr>
            <a:br>
              <a:rPr lang="ru-RU" altLang="ru-RU" sz="1800">
                <a:latin typeface="Roboto" pitchFamily="2" charset="0"/>
                <a:cs typeface="Arial" pitchFamily="34" charset="0"/>
                <a:sym typeface="Roboto" pitchFamily="2" charset="0"/>
              </a:rPr>
            </a:br>
            <a:br>
              <a:rPr lang="ru-RU" altLang="ru-RU" sz="2400">
                <a:solidFill>
                  <a:srgbClr val="073763"/>
                </a:solidFill>
                <a:latin typeface="Roboto" pitchFamily="2" charset="0"/>
                <a:cs typeface="Arial" pitchFamily="34" charset="0"/>
                <a:sym typeface="Roboto" pitchFamily="2" charset="0"/>
              </a:rPr>
            </a:br>
            <a:br>
              <a:rPr lang="ru-RU" altLang="ru-RU" sz="2400">
                <a:solidFill>
                  <a:srgbClr val="073763"/>
                </a:solidFill>
                <a:latin typeface="Roboto" pitchFamily="2" charset="0"/>
                <a:cs typeface="Arial" pitchFamily="34" charset="0"/>
                <a:sym typeface="Roboto" pitchFamily="2" charset="0"/>
              </a:rPr>
            </a:br>
            <a:br>
              <a:rPr lang="ru-RU" altLang="ru-RU" sz="2400">
                <a:solidFill>
                  <a:srgbClr val="20124D"/>
                </a:solidFill>
                <a:latin typeface="Roboto" pitchFamily="2" charset="0"/>
                <a:cs typeface="Arial" pitchFamily="34" charset="0"/>
                <a:sym typeface="Roboto" pitchFamily="2" charset="0"/>
              </a:rPr>
            </a:br>
            <a:endParaRPr lang="ru-RU" altLang="ru-RU" sz="3000">
              <a:solidFill>
                <a:srgbClr val="2A3990"/>
              </a:solidFill>
              <a:latin typeface="Roboto" pitchFamily="2" charset="0"/>
              <a:cs typeface="Arial" pitchFamily="34" charset="0"/>
              <a:sym typeface="Roboto" pitchFamily="2" charset="0"/>
            </a:endParaRPr>
          </a:p>
        </p:txBody>
      </p:sp>
      <p:cxnSp>
        <p:nvCxnSpPr>
          <p:cNvPr id="18" name="Прямая соединительная линия 17"/>
          <p:cNvCxnSpPr>
            <a:cxnSpLocks/>
          </p:cNvCxnSpPr>
          <p:nvPr/>
        </p:nvCxnSpPr>
        <p:spPr>
          <a:xfrm>
            <a:off x="627063" y="1474788"/>
            <a:ext cx="79375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121942" y="3935265"/>
            <a:ext cx="6947742" cy="1477328"/>
          </a:xfrm>
          <a:prstGeom prst="rect">
            <a:avLst/>
          </a:prstGeom>
          <a:solidFill>
            <a:srgbClr val="002060"/>
          </a:solidFill>
        </p:spPr>
        <p:txBody>
          <a:bodyPr wrap="square">
            <a:spAutoFit/>
          </a:bodyPr>
          <a:lstStyle/>
          <a:p>
            <a:pPr marR="750"/>
            <a:r>
              <a:rPr lang="en-US" sz="3600" b="1" u="sng" dirty="0">
                <a:latin typeface="Times New Roman" panose="02020603050405020304" pitchFamily="18" charset="0"/>
                <a:cs typeface="Times New Roman" panose="02020603050405020304" pitchFamily="18" charset="0"/>
                <a:hlinkClick r:id="rId3"/>
              </a:rPr>
              <a:t>https://forms.yandex.ru/u/673ee188eb6146c4d06a2016/</a:t>
            </a:r>
            <a:endParaRPr lang="ru-RU" sz="3600" b="1" u="sng" dirty="0">
              <a:latin typeface="Times New Roman" panose="02020603050405020304" pitchFamily="18" charset="0"/>
              <a:cs typeface="Times New Roman" panose="02020603050405020304" pitchFamily="18" charset="0"/>
              <a:hlinkClick r:id="rId4"/>
            </a:endParaRPr>
          </a:p>
          <a:p>
            <a:pPr marR="750"/>
            <a:endParaRPr lang="en-US" dirty="0">
              <a:solidFill>
                <a:srgbClr val="808080"/>
              </a:solidFill>
              <a:latin typeface="Segoe UI" panose="020B0502040204020203" pitchFamily="34" charset="0"/>
              <a:hlinkClick r:id="rId4"/>
            </a:endParaRPr>
          </a:p>
        </p:txBody>
      </p:sp>
      <p:sp>
        <p:nvSpPr>
          <p:cNvPr id="4" name="TextBox 3"/>
          <p:cNvSpPr txBox="1"/>
          <p:nvPr/>
        </p:nvSpPr>
        <p:spPr>
          <a:xfrm>
            <a:off x="936626" y="1700808"/>
            <a:ext cx="6946926" cy="1815882"/>
          </a:xfrm>
          <a:prstGeom prst="rect">
            <a:avLst/>
          </a:prstGeom>
          <a:noFill/>
        </p:spPr>
        <p:txBody>
          <a:bodyPr wrap="square" rtlCol="0">
            <a:spAutoFit/>
          </a:bodyPr>
          <a:lstStyle/>
          <a:p>
            <a:pPr algn="just"/>
            <a:r>
              <a:rPr lang="ru-RU" sz="2000" b="1" dirty="0">
                <a:latin typeface="Times New Roman" panose="02020603050405020304" pitchFamily="18" charset="0"/>
                <a:cs typeface="Times New Roman" panose="02020603050405020304" pitchFamily="18" charset="0"/>
              </a:rPr>
              <a:t>Ссылка на регистрацию 5 декабря в 11.00 в очном формате:</a:t>
            </a:r>
          </a:p>
          <a:p>
            <a:pPr algn="just"/>
            <a:r>
              <a:rPr lang="ru-RU" dirty="0">
                <a:latin typeface="Times New Roman" panose="02020603050405020304" pitchFamily="18" charset="0"/>
                <a:cs typeface="Times New Roman" panose="02020603050405020304" pitchFamily="18" charset="0"/>
              </a:rPr>
              <a:t>«Современные  технологии проведения психологического консультирования в образовательной среде: приемы  проведения, механизмы психологического воздействия, рекомендации по результатам психологического обследования»</a:t>
            </a:r>
          </a:p>
        </p:txBody>
      </p:sp>
    </p:spTree>
    <p:extLst>
      <p:ext uri="{BB962C8B-B14F-4D97-AF65-F5344CB8AC3E}">
        <p14:creationId xmlns:p14="http://schemas.microsoft.com/office/powerpoint/2010/main" val="88705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0AF3BB0-6D6A-4A13-8D4F-208B82EF384F}"/>
              </a:ext>
            </a:extLst>
          </p:cNvPr>
          <p:cNvSpPr/>
          <p:nvPr/>
        </p:nvSpPr>
        <p:spPr>
          <a:xfrm>
            <a:off x="1674421" y="997528"/>
            <a:ext cx="5617028" cy="2308324"/>
          </a:xfrm>
          <a:prstGeom prst="rect">
            <a:avLst/>
          </a:prstGeom>
        </p:spPr>
        <p:txBody>
          <a:bodyPr wrap="square">
            <a:spAutoFit/>
          </a:bodyPr>
          <a:lstStyle/>
          <a:p>
            <a:pPr algn="ctr"/>
            <a:r>
              <a:rPr lang="ru-RU" sz="7200" b="1" i="1" dirty="0">
                <a:latin typeface="Times New Roman" panose="02020603050405020304" pitchFamily="18" charset="0"/>
                <a:cs typeface="Times New Roman" panose="02020603050405020304" pitchFamily="18" charset="0"/>
              </a:rPr>
              <a:t>Благодарю </a:t>
            </a:r>
          </a:p>
          <a:p>
            <a:pPr algn="ctr"/>
            <a:r>
              <a:rPr lang="ru-RU" sz="7200" b="1" i="1" dirty="0">
                <a:latin typeface="Times New Roman" panose="02020603050405020304" pitchFamily="18" charset="0"/>
                <a:cs typeface="Times New Roman" panose="02020603050405020304" pitchFamily="18" charset="0"/>
              </a:rPr>
              <a:t>за внимание!</a:t>
            </a:r>
          </a:p>
        </p:txBody>
      </p:sp>
      <p:sp>
        <p:nvSpPr>
          <p:cNvPr id="4" name="Прямоугольник 3">
            <a:extLst>
              <a:ext uri="{FF2B5EF4-FFF2-40B4-BE49-F238E27FC236}">
                <a16:creationId xmlns:a16="http://schemas.microsoft.com/office/drawing/2014/main" id="{DADD49DB-8B01-411F-8C0A-C705D453364E}"/>
              </a:ext>
            </a:extLst>
          </p:cNvPr>
          <p:cNvSpPr/>
          <p:nvPr/>
        </p:nvSpPr>
        <p:spPr>
          <a:xfrm>
            <a:off x="2196935" y="4512623"/>
            <a:ext cx="6270172" cy="584775"/>
          </a:xfrm>
          <a:prstGeom prst="rect">
            <a:avLst/>
          </a:prstGeom>
        </p:spPr>
        <p:txBody>
          <a:bodyPr wrap="square">
            <a:spAutoFit/>
          </a:bodyPr>
          <a:lstStyle/>
          <a:p>
            <a:pPr algn="ctr"/>
            <a:r>
              <a:rPr lang="ru-RU" sz="3200" dirty="0">
                <a:latin typeface="Times New Roman" panose="02020603050405020304" pitchFamily="18" charset="0"/>
                <a:cs typeface="Times New Roman" panose="02020603050405020304" pitchFamily="18" charset="0"/>
              </a:rPr>
              <a:t>Рабочий телефон: 8(473)234-38-72</a:t>
            </a:r>
          </a:p>
        </p:txBody>
      </p:sp>
    </p:spTree>
    <p:extLst>
      <p:ext uri="{BB962C8B-B14F-4D97-AF65-F5344CB8AC3E}">
        <p14:creationId xmlns:p14="http://schemas.microsoft.com/office/powerpoint/2010/main" val="172425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3595" tIns="45720" rIns="91440" bIns="0" numCol="1" anchor="ctr" anchorCtr="0" compatLnSpc="1">
            <a:prstTxWarp prst="textNoShape">
              <a:avLst/>
            </a:prstTxWarp>
            <a:spAutoFit/>
          </a:bodyPr>
          <a:lstStyle/>
          <a:p>
            <a:endParaRPr lang="ru-RU"/>
          </a:p>
        </p:txBody>
      </p:sp>
      <p:sp>
        <p:nvSpPr>
          <p:cNvPr id="4" name="Поле 2"/>
          <p:cNvSpPr txBox="1">
            <a:spLocks noChangeArrowheads="1"/>
          </p:cNvSpPr>
          <p:nvPr/>
        </p:nvSpPr>
        <p:spPr bwMode="auto">
          <a:xfrm>
            <a:off x="323850" y="4013200"/>
            <a:ext cx="36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ru-RU"/>
          </a:p>
        </p:txBody>
      </p:sp>
      <p:sp>
        <p:nvSpPr>
          <p:cNvPr id="12" name="Прямоугольник 11"/>
          <p:cNvSpPr/>
          <p:nvPr/>
        </p:nvSpPr>
        <p:spPr>
          <a:xfrm>
            <a:off x="755576" y="3256534"/>
            <a:ext cx="7776864" cy="400110"/>
          </a:xfrm>
          <a:prstGeom prst="rect">
            <a:avLst/>
          </a:prstGeom>
        </p:spPr>
        <p:txBody>
          <a:bodyPr wrap="square">
            <a:spAutoFit/>
          </a:bodyPr>
          <a:lstStyle/>
          <a:p>
            <a:pPr algn="just"/>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1108" y="287207"/>
            <a:ext cx="7416824" cy="830997"/>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изучения физико- математических способностей -  Самойлова-</a:t>
            </a:r>
            <a:r>
              <a:rPr lang="ru-RU" sz="2400" b="1" dirty="0" err="1">
                <a:solidFill>
                  <a:srgbClr val="000000"/>
                </a:solidFill>
                <a:latin typeface="Times New Roman" panose="02020603050405020304" pitchFamily="18" charset="0"/>
                <a:ea typeface="Times New Roman" panose="02020603050405020304" pitchFamily="18" charset="0"/>
              </a:rPr>
              <a:t>Ясюкова</a:t>
            </a:r>
            <a:endParaRPr lang="ru-RU" sz="2400" dirty="0"/>
          </a:p>
        </p:txBody>
      </p:sp>
      <p:sp>
        <p:nvSpPr>
          <p:cNvPr id="8" name="Прямоугольник 7"/>
          <p:cNvSpPr/>
          <p:nvPr/>
        </p:nvSpPr>
        <p:spPr>
          <a:xfrm>
            <a:off x="2411760" y="5210200"/>
            <a:ext cx="5686172" cy="523220"/>
          </a:xfrm>
          <a:prstGeom prst="rect">
            <a:avLst/>
          </a:prstGeom>
          <a:solidFill>
            <a:srgbClr val="00B0F0"/>
          </a:solidFill>
        </p:spPr>
        <p:txBody>
          <a:bodyPr wrap="none">
            <a:spAutoFit/>
          </a:bodyPr>
          <a:lstStyle/>
          <a:p>
            <a:r>
              <a:rPr lang="ru-RU" sz="2800" u="sng" dirty="0">
                <a:solidFill>
                  <a:srgbClr val="0000FF"/>
                </a:solidFill>
                <a:latin typeface="Times New Roman" panose="02020603050405020304" pitchFamily="18" charset="0"/>
                <a:ea typeface="Times New Roman" panose="02020603050405020304" pitchFamily="18" charset="0"/>
                <a:hlinkClick r:id="rId3"/>
              </a:rPr>
              <a:t>https://vk.com/wall-203215771_6307</a:t>
            </a:r>
            <a:r>
              <a:rPr lang="ru-RU" sz="2800" dirty="0">
                <a:latin typeface="Times New Roman" panose="02020603050405020304" pitchFamily="18" charset="0"/>
                <a:ea typeface="Times New Roman" panose="02020603050405020304" pitchFamily="18" charset="0"/>
              </a:rPr>
              <a:t> </a:t>
            </a:r>
            <a:endParaRPr lang="ru-RU" sz="2800" dirty="0"/>
          </a:p>
        </p:txBody>
      </p:sp>
      <p:sp>
        <p:nvSpPr>
          <p:cNvPr id="5" name="Прямоугольник 4"/>
          <p:cNvSpPr/>
          <p:nvPr/>
        </p:nvSpPr>
        <p:spPr>
          <a:xfrm>
            <a:off x="332799" y="1294101"/>
            <a:ext cx="8604125" cy="3477875"/>
          </a:xfrm>
          <a:prstGeom prst="rect">
            <a:avLst/>
          </a:prstGeom>
        </p:spPr>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Если оценка физического мышления превышает 0,5 балла, то можно сделать вывод о том, что подросток, работая с инфор­мацией, анализируя любую бытовую ситуацию или решая прак­тическую задачу, видит физический смысл, объективные природные закономерности, лежащие в их основе, а не только воспринима­ет целостно и образно события и объекты, как большинство лю­дей. Его мышление не является поверхностным, описательным и констатирующим. Оно в целом преобразовано настолько, что всегда настроено видеть и выделять объективные законы природы, «физическую» сторону проблемы, а не только тогда, когда подросток решает задачи в курсе физики. В этом случае существует веро­ятность формирования мышления, необходимого для физика-теоретика.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12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3595" tIns="45720" rIns="91440" bIns="0" numCol="1" anchor="ctr" anchorCtr="0" compatLnSpc="1">
            <a:prstTxWarp prst="textNoShape">
              <a:avLst/>
            </a:prstTxWarp>
            <a:spAutoFit/>
          </a:bodyPr>
          <a:lstStyle/>
          <a:p>
            <a:endParaRPr lang="ru-RU"/>
          </a:p>
        </p:txBody>
      </p:sp>
      <p:sp>
        <p:nvSpPr>
          <p:cNvPr id="4" name="Поле 2"/>
          <p:cNvSpPr txBox="1">
            <a:spLocks noChangeArrowheads="1"/>
          </p:cNvSpPr>
          <p:nvPr/>
        </p:nvSpPr>
        <p:spPr bwMode="auto">
          <a:xfrm>
            <a:off x="323850" y="4013200"/>
            <a:ext cx="36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ru-RU"/>
          </a:p>
        </p:txBody>
      </p:sp>
      <p:sp>
        <p:nvSpPr>
          <p:cNvPr id="12" name="Прямоугольник 11"/>
          <p:cNvSpPr/>
          <p:nvPr/>
        </p:nvSpPr>
        <p:spPr>
          <a:xfrm>
            <a:off x="755576" y="3256534"/>
            <a:ext cx="7776864" cy="400110"/>
          </a:xfrm>
          <a:prstGeom prst="rect">
            <a:avLst/>
          </a:prstGeom>
        </p:spPr>
        <p:txBody>
          <a:bodyPr wrap="square">
            <a:spAutoFit/>
          </a:bodyPr>
          <a:lstStyle/>
          <a:p>
            <a:pPr algn="just"/>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49152" y="228600"/>
            <a:ext cx="7416824" cy="830997"/>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изучения физико- математических способностей -  Самойлова-</a:t>
            </a:r>
            <a:r>
              <a:rPr lang="ru-RU" sz="2400" b="1" dirty="0" err="1">
                <a:solidFill>
                  <a:srgbClr val="000000"/>
                </a:solidFill>
                <a:latin typeface="Times New Roman" panose="02020603050405020304" pitchFamily="18" charset="0"/>
                <a:ea typeface="Times New Roman" panose="02020603050405020304" pitchFamily="18" charset="0"/>
              </a:rPr>
              <a:t>Ясюкова</a:t>
            </a:r>
            <a:endParaRPr lang="ru-RU" sz="2400" dirty="0"/>
          </a:p>
        </p:txBody>
      </p:sp>
      <p:sp>
        <p:nvSpPr>
          <p:cNvPr id="6" name="Прямоугольник 5"/>
          <p:cNvSpPr/>
          <p:nvPr/>
        </p:nvSpPr>
        <p:spPr>
          <a:xfrm>
            <a:off x="360363" y="1078534"/>
            <a:ext cx="8388100" cy="5016758"/>
          </a:xfrm>
          <a:prstGeom prst="rect">
            <a:avLst/>
          </a:prstGeom>
        </p:spPr>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Если оценка интеллектуальной гибкости превышает 0,5 бал­ла, то можно сделать вывод о том, что мышление подростка сво­бодно от штампов, которыми оно невольно «обрастает» в про­цессе обучения в школе. Более того, шаблоны, алгоритмы, осво­енные ребенком в процессе обучения, используются им доста­точно свободно для анализа жизненных ситуаций. Он легко ви­дит эти штампы и те ситуации, где их использование правомер­но или неправомерно, хотя значительная часть людей этих ситу­аций не различает. Мышление такого подростка следует за внут­ренней логикой задачи и не реагирует на «отвлекающие», вне­шние посылки, ведущие к ошибочным представлениям и тупико­вым выводам. В этом случае есть вероятность развития мышле­ния, необходимого в научно-исследовательской деятельности.</a:t>
            </a:r>
          </a:p>
          <a:p>
            <a:pPr algn="just"/>
            <a:r>
              <a:rPr lang="ru-RU" sz="2000" dirty="0">
                <a:solidFill>
                  <a:srgbClr val="000000"/>
                </a:solidFill>
                <a:latin typeface="Times New Roman" panose="02020603050405020304" pitchFamily="18" charset="0"/>
                <a:cs typeface="Times New Roman" panose="02020603050405020304" pitchFamily="18" charset="0"/>
              </a:rPr>
              <a:t>О высокой вероятности развития мышления, необходимого для работы в области теоретической математики и физики, мож­но заключить только в том случае, если оценки каждой из трех ис­следуемых интеллектуальных операций превышают 0,5 баллов.</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04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88640"/>
            <a:ext cx="5832648" cy="830997"/>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диагностики склонности к отклоняющемуся поведению - А.Н. Орел</a:t>
            </a:r>
            <a:endParaRPr lang="ru-RU" sz="2400" dirty="0"/>
          </a:p>
        </p:txBody>
      </p:sp>
      <p:sp>
        <p:nvSpPr>
          <p:cNvPr id="4" name="Прямоугольник 3"/>
          <p:cNvSpPr/>
          <p:nvPr/>
        </p:nvSpPr>
        <p:spPr>
          <a:xfrm>
            <a:off x="755576" y="1124744"/>
            <a:ext cx="7848872" cy="923330"/>
          </a:xfrm>
          <a:prstGeom prst="rect">
            <a:avLst/>
          </a:prstGeom>
        </p:spPr>
        <p:txBody>
          <a:bodyPr wrap="square">
            <a:spAutoFit/>
          </a:bodyPr>
          <a:lstStyle/>
          <a:p>
            <a:pPr algn="just"/>
            <a:r>
              <a:rPr lang="ru-RU" b="1" i="1" dirty="0">
                <a:solidFill>
                  <a:srgbClr val="000000"/>
                </a:solidFill>
                <a:latin typeface="Times New Roman" panose="02020603050405020304" pitchFamily="18" charset="0"/>
                <a:ea typeface="Times New Roman" panose="02020603050405020304" pitchFamily="18" charset="0"/>
              </a:rPr>
              <a:t>Измеряемый конструктор: </a:t>
            </a:r>
            <a:r>
              <a:rPr lang="ru-RU" dirty="0">
                <a:solidFill>
                  <a:srgbClr val="000000"/>
                </a:solidFill>
                <a:latin typeface="Times New Roman" panose="02020603050405020304" pitchFamily="18" charset="0"/>
                <a:ea typeface="Times New Roman" panose="02020603050405020304" pitchFamily="18" charset="0"/>
              </a:rPr>
              <a:t>позволяет оценить склонность подростков к двигательной расторможенности, патологическому фантазированию и хобби, половым девиациям, </a:t>
            </a:r>
            <a:r>
              <a:rPr lang="ru-RU" dirty="0" err="1">
                <a:solidFill>
                  <a:srgbClr val="000000"/>
                </a:solidFill>
                <a:latin typeface="Times New Roman" panose="02020603050405020304" pitchFamily="18" charset="0"/>
                <a:ea typeface="Times New Roman" panose="02020603050405020304" pitchFamily="18" charset="0"/>
              </a:rPr>
              <a:t>дисморфобии</a:t>
            </a:r>
            <a:endParaRPr lang="ru-RU" dirty="0"/>
          </a:p>
        </p:txBody>
      </p:sp>
      <p:sp>
        <p:nvSpPr>
          <p:cNvPr id="6" name="Прямоугольник 5"/>
          <p:cNvSpPr/>
          <p:nvPr/>
        </p:nvSpPr>
        <p:spPr>
          <a:xfrm>
            <a:off x="683568" y="2153181"/>
            <a:ext cx="7992888" cy="3170099"/>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Назначение теста.</a:t>
            </a:r>
          </a:p>
          <a:p>
            <a:pPr algn="just"/>
            <a:r>
              <a:rPr lang="ru-RU" sz="2000" dirty="0">
                <a:latin typeface="Times New Roman" panose="02020603050405020304" pitchFamily="18" charset="0"/>
                <a:cs typeface="Times New Roman" panose="02020603050405020304" pitchFamily="18" charset="0"/>
              </a:rPr>
              <a:t> Предлагаемая методика диагностики склонности к отклоняющемуся поведению (СОП) является стандартизированным тест-опросником, предназначенным для измерения готовности (склонности) подростков к реализации различных форм отклоняющегося поведения. Опросник представляет собой набор специализированных психодиагностических шкал, направленных на измерение готовности (склонности) к реализации отдельных форм отклоняющегося поведения. Методика предполагает учет и коррекцию установки на социально желательные ответы испытуемых.</a:t>
            </a:r>
          </a:p>
        </p:txBody>
      </p:sp>
      <p:pic>
        <p:nvPicPr>
          <p:cNvPr id="7" name="Рисунок 6"/>
          <p:cNvPicPr>
            <a:picLocks noChangeAspect="1"/>
          </p:cNvPicPr>
          <p:nvPr/>
        </p:nvPicPr>
        <p:blipFill>
          <a:blip r:embed="rId2"/>
          <a:stretch>
            <a:fillRect/>
          </a:stretch>
        </p:blipFill>
        <p:spPr>
          <a:xfrm>
            <a:off x="2483768" y="5548881"/>
            <a:ext cx="6468417" cy="1310754"/>
          </a:xfrm>
          <a:prstGeom prst="rect">
            <a:avLst/>
          </a:prstGeom>
        </p:spPr>
      </p:pic>
    </p:spTree>
    <p:extLst>
      <p:ext uri="{BB962C8B-B14F-4D97-AF65-F5344CB8AC3E}">
        <p14:creationId xmlns:p14="http://schemas.microsoft.com/office/powerpoint/2010/main" val="71808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88640"/>
            <a:ext cx="5832648" cy="830997"/>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диагностики склонности к отклоняющемуся поведению - А.Н. Орел</a:t>
            </a:r>
            <a:endParaRPr lang="ru-RU" sz="2400" dirty="0"/>
          </a:p>
        </p:txBody>
      </p:sp>
      <p:sp>
        <p:nvSpPr>
          <p:cNvPr id="3" name="Прямоугольник 2"/>
          <p:cNvSpPr/>
          <p:nvPr/>
        </p:nvSpPr>
        <p:spPr>
          <a:xfrm>
            <a:off x="755576" y="1305342"/>
            <a:ext cx="7920880" cy="3785652"/>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Инструкция к тесту:</a:t>
            </a:r>
          </a:p>
          <a:p>
            <a:r>
              <a:rPr lang="ru-RU" sz="2000" dirty="0">
                <a:latin typeface="Times New Roman" panose="02020603050405020304" pitchFamily="18" charset="0"/>
                <a:cs typeface="Times New Roman" panose="02020603050405020304" pitchFamily="18" charset="0"/>
              </a:rPr>
              <a:t> Перед вами имеется ряд утверждений. Они касаются некоторых сторон вашей жизни, вашего характера, привычек. Прочтите первое утверждение и решите верно ли данное утверждение по отношению к вам. </a:t>
            </a:r>
          </a:p>
          <a:p>
            <a:r>
              <a:rPr lang="ru-RU" sz="2000" dirty="0">
                <a:latin typeface="Times New Roman" panose="02020603050405020304" pitchFamily="18" charset="0"/>
                <a:cs typeface="Times New Roman" panose="02020603050405020304" pitchFamily="18" charset="0"/>
              </a:rPr>
              <a:t>• Если верно, то на бланке ответов рядом с номером, соответствующим утверждению, в квадратике под обозначением «да» поставьте крестик или галочку. </a:t>
            </a:r>
          </a:p>
          <a:p>
            <a:r>
              <a:rPr lang="ru-RU" sz="2000" dirty="0">
                <a:latin typeface="Times New Roman" panose="02020603050405020304" pitchFamily="18" charset="0"/>
                <a:cs typeface="Times New Roman" panose="02020603050405020304" pitchFamily="18" charset="0"/>
              </a:rPr>
              <a:t>• Если оно неверно, то поставьте крестик или галочку в квадратике под обозначением «нет». </a:t>
            </a:r>
          </a:p>
          <a:p>
            <a:r>
              <a:rPr lang="ru-RU" sz="2000" dirty="0">
                <a:latin typeface="Times New Roman" panose="02020603050405020304" pitchFamily="18" charset="0"/>
                <a:cs typeface="Times New Roman" panose="02020603050405020304" pitchFamily="18" charset="0"/>
              </a:rPr>
              <a:t>• Если вы затрудняетесь ответить, то постарайтесь выбрать вариант ответа, который все-таки больше соответствует вашему мнению. </a:t>
            </a:r>
          </a:p>
        </p:txBody>
      </p:sp>
    </p:spTree>
    <p:extLst>
      <p:ext uri="{BB962C8B-B14F-4D97-AF65-F5344CB8AC3E}">
        <p14:creationId xmlns:p14="http://schemas.microsoft.com/office/powerpoint/2010/main" val="259591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88640"/>
            <a:ext cx="5832648" cy="830997"/>
          </a:xfrm>
          <a:prstGeom prst="rect">
            <a:avLst/>
          </a:prstGeom>
        </p:spPr>
        <p:txBody>
          <a:bodyPr wrap="square">
            <a:spAutoFit/>
          </a:bodyPr>
          <a:lstStyle/>
          <a:p>
            <a:pPr algn="ctr"/>
            <a:r>
              <a:rPr lang="ru-RU" sz="2400" b="1" dirty="0">
                <a:solidFill>
                  <a:srgbClr val="000000"/>
                </a:solidFill>
                <a:latin typeface="Times New Roman" panose="02020603050405020304" pitchFamily="18" charset="0"/>
                <a:ea typeface="Times New Roman" panose="02020603050405020304" pitchFamily="18" charset="0"/>
              </a:rPr>
              <a:t>Методика диагностики склонности к отклоняющемуся поведению - А.Н. Орел</a:t>
            </a:r>
            <a:endParaRPr lang="ru-RU" sz="2400" dirty="0"/>
          </a:p>
        </p:txBody>
      </p:sp>
      <p:sp>
        <p:nvSpPr>
          <p:cNvPr id="4" name="Прямоугольник 3"/>
          <p:cNvSpPr/>
          <p:nvPr/>
        </p:nvSpPr>
        <p:spPr>
          <a:xfrm>
            <a:off x="251520" y="999924"/>
            <a:ext cx="8460940" cy="5355312"/>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1.  Шкала установки на социальную желательность (служебная шкала</a:t>
            </a:r>
            <a:r>
              <a:rPr lang="ru-RU" dirty="0">
                <a:latin typeface="Times New Roman" panose="02020603050405020304" pitchFamily="18" charset="0"/>
                <a:cs typeface="Times New Roman" panose="02020603050405020304" pitchFamily="18" charset="0"/>
              </a:rPr>
              <a:t>). Данная шкала предназначена для измерения готовности испытуемого представлять себя в наиболее благоприятном свете с точки зрения социальной желательности. </a:t>
            </a:r>
          </a:p>
          <a:p>
            <a:pPr algn="just"/>
            <a:r>
              <a:rPr lang="ru-RU" dirty="0">
                <a:latin typeface="Times New Roman" panose="02020603050405020304" pitchFamily="18" charset="0"/>
                <a:cs typeface="Times New Roman" panose="02020603050405020304" pitchFamily="18" charset="0"/>
              </a:rPr>
              <a:t>2</a:t>
            </a:r>
            <a:r>
              <a:rPr lang="ru-RU" b="1" dirty="0">
                <a:latin typeface="Times New Roman" panose="02020603050405020304" pitchFamily="18" charset="0"/>
                <a:cs typeface="Times New Roman" panose="02020603050405020304" pitchFamily="18" charset="0"/>
              </a:rPr>
              <a:t>. Шкала склонности к преодолению норм и правил. </a:t>
            </a:r>
            <a:r>
              <a:rPr lang="ru-RU" dirty="0">
                <a:latin typeface="Times New Roman" panose="02020603050405020304" pitchFamily="18" charset="0"/>
                <a:cs typeface="Times New Roman" panose="02020603050405020304" pitchFamily="18" charset="0"/>
              </a:rPr>
              <a:t>Данная шкала предназначена для измерения предрасположенности испытуемого к преодолению каких-либо норм и правил, склонности к отрицанию общепринятых норм и ценностей, образцов поведения.</a:t>
            </a:r>
          </a:p>
          <a:p>
            <a:pPr algn="just"/>
            <a:r>
              <a:rPr lang="ru-RU" b="1" dirty="0">
                <a:latin typeface="Times New Roman" panose="02020603050405020304" pitchFamily="18" charset="0"/>
                <a:cs typeface="Times New Roman" panose="02020603050405020304" pitchFamily="18" charset="0"/>
              </a:rPr>
              <a:t>3. Шкала склонности к аддиктивному поведению. </a:t>
            </a:r>
            <a:r>
              <a:rPr lang="ru-RU" dirty="0">
                <a:latin typeface="Times New Roman" panose="02020603050405020304" pitchFamily="18" charset="0"/>
                <a:cs typeface="Times New Roman" panose="02020603050405020304" pitchFamily="18" charset="0"/>
              </a:rPr>
              <a:t>Данная шкала предназначена для измерения готовности реализовать аддиктивное поведение.</a:t>
            </a:r>
          </a:p>
          <a:p>
            <a:pPr algn="just"/>
            <a:r>
              <a:rPr lang="ru-RU" dirty="0">
                <a:latin typeface="Times New Roman" panose="02020603050405020304" pitchFamily="18" charset="0"/>
                <a:cs typeface="Times New Roman" panose="02020603050405020304" pitchFamily="18" charset="0"/>
              </a:rPr>
              <a:t>4</a:t>
            </a:r>
            <a:r>
              <a:rPr lang="ru-RU" b="1" dirty="0">
                <a:latin typeface="Times New Roman" panose="02020603050405020304" pitchFamily="18" charset="0"/>
                <a:cs typeface="Times New Roman" panose="02020603050405020304" pitchFamily="18" charset="0"/>
              </a:rPr>
              <a:t>. Шкала склонности к самоповреждающему и саморазрушающему поведению. </a:t>
            </a:r>
            <a:r>
              <a:rPr lang="ru-RU" dirty="0">
                <a:latin typeface="Times New Roman" panose="02020603050405020304" pitchFamily="18" charset="0"/>
                <a:cs typeface="Times New Roman" panose="02020603050405020304" pitchFamily="18" charset="0"/>
              </a:rPr>
              <a:t>Данная шкала предназначена для измерения готовности реализовать различные формы аутоагрессивного поведения.</a:t>
            </a:r>
          </a:p>
          <a:p>
            <a:pPr algn="just"/>
            <a:r>
              <a:rPr lang="ru-RU" b="1" dirty="0">
                <a:latin typeface="Times New Roman" panose="02020603050405020304" pitchFamily="18" charset="0"/>
                <a:cs typeface="Times New Roman" panose="02020603050405020304" pitchFamily="18" charset="0"/>
              </a:rPr>
              <a:t>5. Шкала склонности к агрессии и насилию. </a:t>
            </a:r>
            <a:r>
              <a:rPr lang="ru-RU" dirty="0">
                <a:latin typeface="Times New Roman" panose="02020603050405020304" pitchFamily="18" charset="0"/>
                <a:cs typeface="Times New Roman" panose="02020603050405020304" pitchFamily="18" charset="0"/>
              </a:rPr>
              <a:t>Данная шкала предназначена для измерения готовности испытуемого к реализации агрессивных тенденций в поведении.</a:t>
            </a:r>
          </a:p>
          <a:p>
            <a:pPr algn="just"/>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6. Шкала волевого контроля эмоциональных реакций. </a:t>
            </a:r>
            <a:r>
              <a:rPr lang="ru-RU" dirty="0">
                <a:latin typeface="Times New Roman" panose="02020603050405020304" pitchFamily="18" charset="0"/>
                <a:cs typeface="Times New Roman" panose="02020603050405020304" pitchFamily="18" charset="0"/>
              </a:rPr>
              <a:t>Данная шкала предназначена для измерения склонности испытуемого контролировать поведенческие проявления эмоциональных реакций</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54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476672"/>
            <a:ext cx="2376264" cy="461665"/>
          </a:xfrm>
          <a:prstGeom prst="rect">
            <a:avLst/>
          </a:prstGeom>
        </p:spPr>
        <p:txBody>
          <a:bodyPr wrap="square">
            <a:spAutoFit/>
          </a:bodyPr>
          <a:lstStyle/>
          <a:p>
            <a:r>
              <a:rPr lang="ru-RU" sz="2400" b="1" dirty="0">
                <a:solidFill>
                  <a:srgbClr val="000000"/>
                </a:solidFill>
                <a:latin typeface="Times New Roman" panose="02020603050405020304" pitchFamily="18" charset="0"/>
                <a:ea typeface="Times New Roman" panose="02020603050405020304" pitchFamily="18" charset="0"/>
              </a:rPr>
              <a:t>Социометрия</a:t>
            </a:r>
            <a:endParaRPr lang="ru-RU" sz="2400" dirty="0"/>
          </a:p>
        </p:txBody>
      </p:sp>
      <p:sp>
        <p:nvSpPr>
          <p:cNvPr id="3" name="Прямоугольник 2"/>
          <p:cNvSpPr/>
          <p:nvPr/>
        </p:nvSpPr>
        <p:spPr>
          <a:xfrm>
            <a:off x="403145" y="1121134"/>
            <a:ext cx="8334672" cy="707886"/>
          </a:xfrm>
          <a:prstGeom prst="rect">
            <a:avLst/>
          </a:prstGeom>
        </p:spPr>
        <p:txBody>
          <a:bodyPr wrap="square">
            <a:spAutoFit/>
          </a:bodyPr>
          <a:lstStyle/>
          <a:p>
            <a:r>
              <a:rPr lang="ru-RU" sz="2000" b="1" dirty="0">
                <a:solidFill>
                  <a:srgbClr val="000000"/>
                </a:solidFill>
                <a:latin typeface="Times New Roman" panose="02020603050405020304" pitchFamily="18" charset="0"/>
                <a:ea typeface="Times New Roman" panose="02020603050405020304" pitchFamily="18" charset="0"/>
              </a:rPr>
              <a:t>Измеряемый конструктор: </a:t>
            </a:r>
            <a:r>
              <a:rPr lang="ru-RU" sz="2000" dirty="0">
                <a:solidFill>
                  <a:srgbClr val="000000"/>
                </a:solidFill>
                <a:latin typeface="Times New Roman" panose="02020603050405020304" pitchFamily="18" charset="0"/>
                <a:ea typeface="Times New Roman" panose="02020603050405020304" pitchFamily="18" charset="0"/>
              </a:rPr>
              <a:t>изучение особенностей социометрической (эмоциональной) структуры малой социальной группы</a:t>
            </a:r>
            <a:endParaRPr lang="ru-RU" sz="2000" dirty="0"/>
          </a:p>
        </p:txBody>
      </p:sp>
      <p:sp>
        <p:nvSpPr>
          <p:cNvPr id="4" name="Прямоугольник 3"/>
          <p:cNvSpPr/>
          <p:nvPr/>
        </p:nvSpPr>
        <p:spPr>
          <a:xfrm>
            <a:off x="395536" y="2011817"/>
            <a:ext cx="8064896" cy="3477875"/>
          </a:xfrm>
          <a:prstGeom prst="rect">
            <a:avLst/>
          </a:prstGeom>
        </p:spPr>
        <p:txBody>
          <a:bodyPr wrap="square">
            <a:spAutoFit/>
          </a:bodyPr>
          <a:lstStyle/>
          <a:p>
            <a:pPr algn="just"/>
            <a:r>
              <a:rPr lang="ru-RU" sz="2200" b="1" dirty="0">
                <a:latin typeface="Times New Roman" panose="02020603050405020304" pitchFamily="18" charset="0"/>
                <a:cs typeface="Times New Roman" panose="02020603050405020304" pitchFamily="18" charset="0"/>
              </a:rPr>
              <a:t>Цель проведения социометрической процедуры:</a:t>
            </a:r>
          </a:p>
          <a:p>
            <a:pPr algn="just"/>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а) измерение степени сплоченности или разобщенности в группе;</a:t>
            </a:r>
          </a:p>
          <a:p>
            <a:pPr algn="just"/>
            <a:r>
              <a:rPr lang="ru-RU" sz="2200" dirty="0">
                <a:latin typeface="Times New Roman" panose="02020603050405020304" pitchFamily="18" charset="0"/>
                <a:cs typeface="Times New Roman" panose="02020603050405020304" pitchFamily="18" charset="0"/>
              </a:rPr>
              <a:t> б) выявление «социометрических позиций», то есть сопоставимого авторитета членов группы по признакам симпатии или антипатии, где на крайних полюсах оказываются «лидер» группы и «отвергнутый»; </a:t>
            </a:r>
          </a:p>
          <a:p>
            <a:pPr algn="just"/>
            <a:r>
              <a:rPr lang="ru-RU" sz="2200" dirty="0">
                <a:latin typeface="Times New Roman" panose="02020603050405020304" pitchFamily="18" charset="0"/>
                <a:cs typeface="Times New Roman" panose="02020603050405020304" pitchFamily="18" charset="0"/>
              </a:rPr>
              <a:t>в) обнаружение внутригрупповых подсистем, сплоченных образований, во главе которых могут быть свои неформальные лидеры</a:t>
            </a:r>
          </a:p>
        </p:txBody>
      </p:sp>
    </p:spTree>
    <p:extLst>
      <p:ext uri="{BB962C8B-B14F-4D97-AF65-F5344CB8AC3E}">
        <p14:creationId xmlns:p14="http://schemas.microsoft.com/office/powerpoint/2010/main" val="1560783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a44c44b51dadda516f584b8747fe1f711932c81"/>
</p:tagLst>
</file>

<file path=ppt/theme/theme1.xml><?xml version="1.0" encoding="utf-8"?>
<a:theme xmlns:a="http://schemas.openxmlformats.org/drawingml/2006/main" name="Тема Office">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2765</TotalTime>
  <Words>3622</Words>
  <Application>Microsoft Office PowerPoint</Application>
  <PresentationFormat>Экран (4:3)</PresentationFormat>
  <Paragraphs>142</Paragraphs>
  <Slides>33</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Calibri</vt:lpstr>
      <vt:lpstr>PT Sans</vt:lpstr>
      <vt:lpstr>Roboto</vt:lpstr>
      <vt:lpstr>Segoe UI</vt:lpstr>
      <vt:lpstr>Times New Roman</vt:lpstr>
      <vt:lpstr>Тема Office</vt:lpstr>
      <vt:lpstr>   Школа молодого специалиста: педагог-психолог «Методический портфель педагога-психолога по организации диагностического исследования с обучающимися  старшего  школьного возраста и студентами первых курсов»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Графическая методика «Человек под дождем» - Е. Романова, Т. Сытько</vt:lpstr>
      <vt:lpstr>Графическая методика «Человек под дождем» - Е. Романова, Т. Сытько</vt:lpstr>
      <vt:lpstr>Графическая методика «Человек под дождем»  - Е. Романова, Т. Сытько</vt:lpstr>
      <vt:lpstr>КАК ПРАВИЛЬНО ПОДОБРАТЬ ДИАГНОСТИКУ?</vt:lpstr>
      <vt:lpstr>    </vt:lpstr>
      <vt:lpstr>    </vt:lpstr>
      <vt:lpstr>Презентация PowerPoint</vt:lpstr>
    </vt:vector>
  </TitlesOfParts>
  <Company>http://presentation-creation.ru/</Company>
  <LinksUpToDate>false</LinksUpToDate>
  <SharedDoc>false</SharedDoc>
  <HyperlinkBase>http://presentation-creation.ru/powerpoint-templates.html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Разноцветный кадр - шаблон презентации с сайта http://presentation-creation.ru</dc:title>
  <dc:creator>obstinate</dc:creator>
  <cp:keywords>шаблоны презентаций, темы оформления презентаций</cp:keywords>
  <dc:description>Шаблон презентации с сайта http://presentation-creation.ru/</dc:description>
  <cp:lastModifiedBy>Валентина Крапивина</cp:lastModifiedBy>
  <cp:revision>241</cp:revision>
  <dcterms:created xsi:type="dcterms:W3CDTF">2017-09-24T17:07:20Z</dcterms:created>
  <dcterms:modified xsi:type="dcterms:W3CDTF">2024-11-21T07:44:59Z</dcterms:modified>
</cp:coreProperties>
</file>