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654" r:id="rId3"/>
    <p:sldId id="686" r:id="rId4"/>
    <p:sldId id="728" r:id="rId5"/>
    <p:sldId id="685" r:id="rId6"/>
    <p:sldId id="683" r:id="rId7"/>
    <p:sldId id="682" r:id="rId8"/>
    <p:sldId id="681" r:id="rId9"/>
    <p:sldId id="705" r:id="rId10"/>
    <p:sldId id="729" r:id="rId11"/>
    <p:sldId id="730" r:id="rId12"/>
    <p:sldId id="731" r:id="rId13"/>
    <p:sldId id="732" r:id="rId14"/>
    <p:sldId id="704" r:id="rId15"/>
    <p:sldId id="703" r:id="rId16"/>
    <p:sldId id="702" r:id="rId17"/>
    <p:sldId id="701" r:id="rId18"/>
    <p:sldId id="700" r:id="rId19"/>
    <p:sldId id="733" r:id="rId20"/>
    <p:sldId id="734" r:id="rId21"/>
    <p:sldId id="698" r:id="rId22"/>
    <p:sldId id="696" r:id="rId23"/>
    <p:sldId id="735" r:id="rId24"/>
    <p:sldId id="736" r:id="rId25"/>
    <p:sldId id="737" r:id="rId26"/>
    <p:sldId id="738" r:id="rId27"/>
    <p:sldId id="739" r:id="rId28"/>
    <p:sldId id="695" r:id="rId29"/>
    <p:sldId id="697" r:id="rId30"/>
    <p:sldId id="699" r:id="rId31"/>
    <p:sldId id="694" r:id="rId32"/>
    <p:sldId id="693" r:id="rId33"/>
    <p:sldId id="692" r:id="rId34"/>
    <p:sldId id="337" r:id="rId35"/>
    <p:sldId id="261" r:id="rId36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A3548-D397-48BA-B9A7-F0ED78D797F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2CBA-1A6F-4006-A1D6-9A728F7D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2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03;g6cf5bd7ce4_5_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2771" name="Google Shape;104;g6cf5bd7ce4_5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z="1100"/>
          </a:p>
        </p:txBody>
      </p:sp>
    </p:spTree>
    <p:extLst>
      <p:ext uri="{BB962C8B-B14F-4D97-AF65-F5344CB8AC3E}">
        <p14:creationId xmlns:p14="http://schemas.microsoft.com/office/powerpoint/2010/main" val="156204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2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7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7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;p4"/>
          <p:cNvGrpSpPr>
            <a:grpSpLocks/>
          </p:cNvGrpSpPr>
          <p:nvPr/>
        </p:nvGrpSpPr>
        <p:grpSpPr bwMode="auto">
          <a:xfrm rot="10800000">
            <a:off x="1" y="4150784"/>
            <a:ext cx="3046413" cy="2707216"/>
            <a:chOff x="6098378" y="5"/>
            <a:chExt cx="3045625" cy="2030570"/>
          </a:xfrm>
        </p:grpSpPr>
        <p:sp>
          <p:nvSpPr>
            <p:cNvPr id="5" name="Google Shape;33;p4"/>
            <p:cNvSpPr>
              <a:spLocks noChangeArrowheads="1"/>
            </p:cNvSpPr>
            <p:nvPr/>
          </p:nvSpPr>
          <p:spPr bwMode="auto">
            <a:xfrm>
              <a:off x="8048911" y="5"/>
              <a:ext cx="1015737" cy="1014491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6" name="Google Shape;34;p4"/>
            <p:cNvSpPr>
              <a:spLocks noChangeArrowheads="1"/>
            </p:cNvSpPr>
            <p:nvPr/>
          </p:nvSpPr>
          <p:spPr bwMode="auto">
            <a:xfrm flipH="1">
              <a:off x="7114115" y="5"/>
              <a:ext cx="1014151" cy="1014491"/>
            </a:xfrm>
            <a:prstGeom prst="rtTriangle">
              <a:avLst/>
            </a:prstGeom>
            <a:solidFill>
              <a:srgbClr val="3D85C6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7" name="Google Shape;35;p4"/>
            <p:cNvSpPr>
              <a:spLocks noChangeArrowheads="1"/>
            </p:cNvSpPr>
            <p:nvPr/>
          </p:nvSpPr>
          <p:spPr bwMode="auto">
            <a:xfrm rot="10800000" flipH="1">
              <a:off x="7114115" y="-79376"/>
              <a:ext cx="1014151" cy="1016079"/>
            </a:xfrm>
            <a:prstGeom prst="rtTriangle">
              <a:avLst/>
            </a:prstGeom>
            <a:solidFill>
              <a:srgbClr val="FFE599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8" name="Google Shape;36;p4"/>
            <p:cNvSpPr>
              <a:spLocks noChangeArrowheads="1"/>
            </p:cNvSpPr>
            <p:nvPr/>
          </p:nvSpPr>
          <p:spPr bwMode="auto">
            <a:xfrm rot="10800000">
              <a:off x="6019024" y="-79376"/>
              <a:ext cx="1015737" cy="1016079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9" name="Google Shape;37;p4"/>
            <p:cNvSpPr>
              <a:spLocks noChangeArrowheads="1"/>
            </p:cNvSpPr>
            <p:nvPr/>
          </p:nvSpPr>
          <p:spPr bwMode="auto">
            <a:xfrm rot="10800000">
              <a:off x="8048911" y="1016084"/>
              <a:ext cx="1015737" cy="1014491"/>
            </a:xfrm>
            <a:prstGeom prst="rtTriangle">
              <a:avLst/>
            </a:prstGeom>
            <a:solidFill>
              <a:srgbClr val="B31042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-72250" y="1577633"/>
            <a:ext cx="8520600" cy="445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31;p4"/>
          <p:cNvSpPr txBox="1">
            <a:spLocks noGrp="1"/>
          </p:cNvSpPr>
          <p:nvPr>
            <p:ph type="sldNum" idx="10"/>
          </p:nvPr>
        </p:nvSpPr>
        <p:spPr>
          <a:xfrm>
            <a:off x="6583680" y="6377941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F8B5-CE60-4B8E-BF2C-752136BC4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29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5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6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0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9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8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3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3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3D77-E0EF-4F78-BFBC-252CFA2060E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6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hyperlink" Target="https://stoppav.ru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086" y="1844824"/>
            <a:ext cx="7416824" cy="2535213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специалиста: педагог-психолог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«Портфель психологических программ по коррекции поведения и нарушений в развитии обучающихся дошкольного возраста»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B1779C5-38C0-4B01-BE3E-3DCDFC36B370}"/>
              </a:ext>
            </a:extLst>
          </p:cNvPr>
          <p:cNvSpPr txBox="1">
            <a:spLocks/>
          </p:cNvSpPr>
          <p:nvPr/>
        </p:nvSpPr>
        <p:spPr>
          <a:xfrm>
            <a:off x="2771800" y="-18073"/>
            <a:ext cx="6217196" cy="1210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>Государственное бюджетное учреждение Воронежской области</a:t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> «Центр психолого-педагогической поддержки и развития детей»</a:t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C936E-A55F-4790-B468-1CEFB9B1B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86" y="182790"/>
            <a:ext cx="1707028" cy="103641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919D0C5-BA92-4BAC-A1BE-E6BED3D39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0729" y="5949280"/>
            <a:ext cx="3398067" cy="68980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Кудренко Н.Н., психолог ЦПППиРД</a:t>
            </a:r>
          </a:p>
        </p:txBody>
      </p:sp>
    </p:spTree>
    <p:extLst>
      <p:ext uri="{BB962C8B-B14F-4D97-AF65-F5344CB8AC3E}">
        <p14:creationId xmlns:p14="http://schemas.microsoft.com/office/powerpoint/2010/main" val="24234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326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 по  Зинкевич - Евстигнеевой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началось с того, что несколько придворных Короля стали говорить: “Зачем нам эти противные Злость, Страх, Обида? Когда они приходят, мы ссоримся, деремся, нам очень неприятно. Давайте подговорим Короля, чтобы он выгнал этих слуг из страны!»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был мудр и останавливал своих придворных. Но, если о нас «за глаза» говорят плохо, перешептываются и перемигиваются за нашей спиной, мы это почувствуем? Конечно! Нам будет приятно или неприятно? Конечно, неприятно! А когда нам неприятно, мы какие дела будем делать быстрее: хорошие и плохие? Многие люди, когда о них плохо говорят, обижаются и совершают не очень хорошие поступки. Так случилось и в этой истории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вот, темной ночью, на краю леса собрались слуги по имени Обида, Злость и Страх. Обида, обиженно поджав губы, рассказывала о том, что их хотят выгнать из страны. «Им, видите ли, без нас лучше живется! Мы им, видите ли, совсем не нужны!» – фыркала Обида, а слуга по имени Злость сжимал кулаки. «Мы им покажем, что мы можем! Вот посадим Короля в темницу, да будем править страной, вот они у нас попляшут!» Недолго думая, заговорщики пробрались во дворец, схватили спящего Короля, и бросили его в темницу.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8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606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 по  Зинкевич - Евстигнеевой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722313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 следующее утро придворные, по своему обыкновению, собрались в тронном зале, они замерли в ужасе и изумлении. На королевском троне сидел слуга по имени Страх. Он пытался одеть на свою голову корону, но она была волшебной, и сползала. Тогда слуга по имени Злость со злостью кинул ее под трон.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каков был первый указ нового правителя? Да, было решено объявить войну соседнему государству. Кроме того, отныне каждому жителю королевства надлежало доносить на своих соседей, решать все споры с помощью кулаков, пугать друг друга всевозможными неприятностями. Представляешь, какая жизнь настала в стране, тем более, что слуги по имени Радость, Удовольствие и Интерес были из нее изгнаны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страна разрушалась, все ее жители ходили голодные, ободранные и побитые друг другом. Вот, что может произойти со страной, если у власти оказались не законный Король, а Обида, Злость и Страх, забывшие о Мере!..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Волшебники говорят, что то же самое происходит и у человека внутри, если он постоянно со всеми ссорится, дерется, обижается…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6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606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 по  Зинкевич - Евстигнеевой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8072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мы позабыли об изгнанниках, слугах Короля – Радости, Удовольствии, Интересе. Конечно, их сердца не могли вынести такого страшного зрелища. Они вспомнили, что далеко-далеко, за горами, за лесами, живет волшебница по имени Любовь. Ох, и нелегок же был путь к волшебнице! Сколько испытаний пришлось выдержать верным слугам Короля. И сразиться с ужасными людоедами, и гигантскими муравьями, пройти через Черный лес… Но они дошли до царства Любви. Умывшись из колодца, они почувствовали невероятный прилив сил. Сомнений не было – они ощущали Любовь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Волшебница дала путешественникам сосуд с Любовью, чтобы они отнесли его своему повелителю. Ведь в этом было спасение их страны. Путь назад был уже не таким тяжелым. Тем более, что верных слуг Короля окрыляла Любовь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мы с тобой и узнали, что самое главное во внутренней сказочной стране - Любовь. Давай приложим руку к сердцу: ведь именно там, согласно древним легендам, живет Любовь. Она позволяет заботиться о себе и близких людях, помогает создавать хорошее настроение, дает силы на свершение добрых дел, учит прощать тех, кто нас обидел… Чувствуешь тепло? И я чувствую. Это значит, что Любви в наших сердцах много-много. Мы можем ее дарить друг другу и нашим близким, слушая свое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	…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7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606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 по  Зинкевич - Евстигнеевой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31971"/>
            <a:ext cx="7628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 с Любовью установили на самом красивом месте, в центре дворцовой площади. К нему мог легко подойти каждый, как только чувствовал себя раздраженным, злым или беспокойным. Ведь Любовь приносила покой в души жителей. Так, слуги по имени Злость, Страх и Обида охраняли страну, а Любовь согревала ее. Все жили долго и счастливо.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humbs.dreamstime.com/b/love-potion-icon-beautiful-vector-illustration-valentine-s-day-concept-passion-symbol-58932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320480" cy="41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2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5019" t="21454" r="13474" b="30312"/>
          <a:stretch/>
        </p:blipFill>
        <p:spPr>
          <a:xfrm>
            <a:off x="1835696" y="1819856"/>
            <a:ext cx="5951683" cy="3888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программа «НейроУм», направленная на развитие психических процессов у детей дошкольного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(4-7 лет) с тяжелыми нарушениями речи с применением прогрессивных и эффективных нейропсихологических методов,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3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25053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«НейроУм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8671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Балансировочно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-аудиально-визуальные упражнения для формирования и оценки программ действий, оттормаживания нежелательного поведения, зрительно-моторной координации, памяти, речи, восприятия 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это ритм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Имеется в виду естественный ритм. Не стук метронома, не музыкальный ритм, вообще не какой-нибудь звук из внешнего источника. Речь идет внутреннем ритме, который является естественным и комфортным для человека и который позволит как можно проще и естественнее выполнять то или иное упражнение, запомнить его на уровне мышечной памяти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это работа глаз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пространственная ориентация. В течение 30-минутного сеанса приходится до тысячи раз переводить взгляд и менять фокусировку зрения по трем основным осям: лево-право, вниз-вверх, ближе-дальше).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сотрудничество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часть наших упражнений являются парными или групповыми. Тут принципиально важна синхронность, а значит всем и каждому приходится учиться работать в команде.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 это ответственность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337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568952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Упражнения с мешочками.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Сначала стоя на доске, ощупывали мешочек, догадываясь, что внутри.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Затем перекладывали один мешочек с руки на руку, над головой, спереди под коленями.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Берем мешочек в правую руку, отводим сначала в одну, затем в другую сторону, произносим слог с автоматизированным звуком, затем, переложив в правую руку мешочек, поднимаем руку вверх и произносим следующий слог, аналогичные манипуляции с левой рукой, далее, держим мешочек двумя руками, произносим слог и вытягиваем руки перед собой.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Подбрасывали и ловили один мешочек с хлопками;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Подбрасывали и ловили два мешочка, с перекладыванием с руки на руку и другие упражнения.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Кидать мешочки и мячик в мишень на стене и на полу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Кидаем мешочек с отклонением влево/вправо, называем слово, просим вернуть мешочек и повторить слово. Это же упражнение можно выполнить с мячом.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14116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560840" cy="468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с мячами (можно использовать и мешочки).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Подкидывание мяча и его ловля, называя автоматизируемый звук.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Подкидывать мяч, хлопнуть в ладоши, назвать слог/слово на заданный звук, поймать мяч.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Ударами мяча об пол, доску, стену, называя слово, делим его на слоги, ловим мяч двумя (одной) руками.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Ударяем мяч об пол одной рукой, ловим другой, при этом называем слова или слоги на автоматизируемый звук.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Попасть в мишень из геометрических фигур, например, попасть только не в зеленые фигуры, или только не в круги. Можно разместить картинки с автоматизируемым звуком на напольной доске и попросить попасть мечом в те картинки, в названии которых звук «Р» находится в начале слова.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6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дыхательной гимнастики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по  Стрельниковой</a:t>
            </a:r>
            <a:endParaRPr lang="ru-RU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26876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«Ладошки»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Опустите руки, чтобы они свободно лежали вдоль туловища, затем согните их так, чтобы локти «смотрели» вниз, а кисти рук были обращены на себя. В таком положении делайте короткие шумные вдохи, на каждом сжимая кулачки. Одна серия включает 8 вдохов, за ней следует пауза 3–5 секунд и повторение серии вдохов.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306896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«Насос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упражнении нужно делать легкие поклоны, одновременно выполняя шумные и короткие вдохи. Поклоны должны быть не глубокими — наклон вперед до пояса будет в самый раз. Не старайтесь держать спину и голову прямо. При каждом поклоне спина должна округляться, а голова опускаться — такие движения напоминают накачивание шины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9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24" y="126876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306896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2606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ДЛЯ РАЗВИТИЯ МЕЖПОЛУШАРНОГО ВЗАИМОДЕЙСТВИЯ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830" y="1453426"/>
            <a:ext cx="8496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«Флэш»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предлагаются карточки с различными изображениями, на которых нужно показать одинаковые предметы одновременно двумя руками, проговаривая вслух 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упражнений: «Найди цифры», «Геометрические фигуры», «Домашние животные», «Сказочные герои», «Подружи буквы» и т.д.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предметы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предлагаются различные предметы: животные, овощи или фрукты, цифры и т.д. Необходимо одновременно двумя руками находить одинаковые предметы слева и права. Предметы могут быть различными, в зависимости от целей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145571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ПСИХОЛОГИЧЕСКОЙ КОРРЕКЦИИ И НАРУШЕНИЙ В РАЗВИТИИ ОБУЧАЮЩИХСЯ «КОРРЕКЦИЯ ЭМОЦИОНАЛЬНОГО СОСТОЯНИЯ ДОШКОЛЬНИКОВ»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«Мой мир»  ( 5 -7 лет)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Зайцева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Сергеевна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365104"/>
            <a:ext cx="80648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b="1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негативных тенденций социально-эмоционального развития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возраста, через формирование коммуникативной компетенции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внутренней 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устойчивости ребенка.</a:t>
            </a: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  <a:p>
            <a:endParaRPr lang="ru-RU" dirty="0">
              <a:solidFill>
                <a:srgbClr val="1A1A1A"/>
              </a:solidFill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6611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24" y="126876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306896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2606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ДЛЯ РАЗВИТИЯ МЕЖПОЛУШАРНОГО ВЗАИМОДЕЙСТВИЯ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006857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«Узнай на ощупь»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два мешочка складывают одинаковые геометрические фигуры. Ребенку необходимо найти фигуры одновременно двумя руками в мешочках и показать педагогу. Можно использовать природные материалы: шишки, камешки, орехи и др.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«Фишки»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предлагается выложить из фишек дорожки. Сначала можно устроить соревнование, какая рука соберет дорожку быстрее, затем выкладывают дорожки одновременно двумя руками. Можно также по карточкам выкладывать различные изображения и фигуры или использовать образец выложенный педагогом.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«Проведи линии»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карточках нарисованы симметричные линии, по которым ребенок должен провести двумя руками одновременно от концов линий к середине. Подобные схемы легко найти в интернете, а так же можно нарисовать самим, соблюдая симметричность.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75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638175"/>
            <a:ext cx="71151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86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655" y="11663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психологической коррекции детей старшего дошкольного и младшего школьного возраста с проблемами в развитии «Я расту успешным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Бала Р.А.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от 6 лет)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и адаптация в обществе детей старшего дошкольного и младшего школьного возраста с проблемами в развитии.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84423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формы работы, используемые в блоке «Нейропсихологическая коррекция детей старшего дошкольного и младшего школьного возраста с проблемами в развитии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упражнения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растяжки;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телесные упражнения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произвольности;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релаксации.</a:t>
            </a:r>
          </a:p>
        </p:txBody>
      </p:sp>
    </p:spTree>
    <p:extLst>
      <p:ext uri="{BB962C8B-B14F-4D97-AF65-F5344CB8AC3E}">
        <p14:creationId xmlns:p14="http://schemas.microsoft.com/office/powerpoint/2010/main" val="122303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655" y="11663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психологической коррекции детей старшего дошкольного и младшего школьного возраста с проблемами в развитии «Я расту успешным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Бала Р.А.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от 6 лет)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271" t="25391" r="12367" b="45078"/>
          <a:stretch/>
        </p:blipFill>
        <p:spPr>
          <a:xfrm>
            <a:off x="718619" y="1772816"/>
            <a:ext cx="784887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56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655" y="11663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психологической коррекции детей старшего дошкольного и младшего школьного возраста с проблемами в развитии «Я расту успешным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Бала Р.А.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от 6 лет)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40071"/>
            <a:ext cx="803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нормализуют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(неконтролируемое чрезмерное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мышечное напряжение)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(неконтролируемую мышечную вялость) мышц.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гипотонуса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связано со снижением психической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с высоким порогом и длительным латентным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периодом возникновения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рефлекторных и произвольных реакций.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сочетается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замедленной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переключаемостью нервных процессов, эмоциональной вялостью,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мотивацией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слабостью волевых усилий.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двигательные, сенсорные и эмоциональные реакции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внешние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стимулы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 возникают быстро, после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короткого латентного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периода, и так же быстро угасают. Такие дети с трудом расслабляются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141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655" y="11663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психологической коррекции детей старшего дошкольного и младшего школьного возраста с проблемами в развитии «Я расту успешным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Бала Р.А.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от 6 лет)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40071"/>
            <a:ext cx="803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улучшают ритмику организма, развивают самоконтроль и произвольность. Нарушения ритмов организма (электрическая активность мозга, дыхание, сердцебиение, перистальтика кишечника, пульсация сосудов и т. д.) могут привести к нарушению психического развития ребёнка. Умение произвольно контролировать дыхание развивает самоконтроль над поведением. Особенно эффективны дыхательные упражнения для коррекции детей с синдромом 9 дефицита внимания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Отработку дыхательных упражнений лучше всего начинать со стадии выдоха, после чего, выждав естественную в цикле дыхания паузу и дождавшись момента, когда появится желание вдохнуть, сделать глубокий вдох ртом или носом так, чтобы было приятное, лёгкое, без напряжения ощущение вдоха. Дыхание можно сочетать с разнообразными вариантами упражнений глаз и языка. Эффективным приёмом является подключение к дыхательным упражнениям визуальной и сенсорной системы («надувание» цветных шаров в животе, «вдыхание» солнечного света и золотистой энергии и т. д.).</a:t>
            </a: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24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655" y="11663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психологической коррекции детей старшего дошкольного и младшего школьного возраста с проблемами в развитии «Я расту успешным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Бала Р.А.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от 6 лет)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40071"/>
            <a:ext cx="803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b="1" dirty="0"/>
          </a:p>
          <a:p>
            <a:endParaRPr lang="ru-RU" dirty="0"/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упражнения.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позволяют расширить поле зрения, улучшить восприятие. Однонаправленные и разнонаправленные движения глаз и языка развивают межполушарное взаимодействие и повышают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энергетизацию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организма. Известно, что движения глаз активизируют процесс обучения. Дело в том, что многие черепные нервы, идущие от продолговатого мозга, включая тройничный, лицевой, отводящие, глазодвигательный и блоковый, соединяются с глазом. Они активизируют движение глазного яблока во всех направлениях, сохраняют или расслабляют мышцы зрачка, чтобы регулировать колебания сетчатки, и изменяют форму хрусталика, чтобы видеть вблизи и вдали. Глаза находятся в постоянном движении, собирают сенсорную информацию и строят сложные схемы образов, необходимых для обучения. Мозг объединяет эти образы с другой сенсорной информацией для построения визуальной системы восприятия. Трёхмерное визуальное восприятие является необходимым условием успешного обучения.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058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655" y="11663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психологической коррекции детей старшего дошкольного и младшего школьного возраста с проблемами в развитии «Я расту успешным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Бала Р.А.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от 6 лет)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68870"/>
            <a:ext cx="803112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b="1" dirty="0"/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стимулирует моторные зоны головного мозга (участки коры, отвечающих за регуляцию движений), а также участки, находящиеся в непосредственной близости к этим зонам (речевые зоны). Благодаря ползанию развивается тактильная чувствительность. Начинают формироваться пространственные представления о собственном теле, так называемая «схема тела». Кроме того, ползание способствует улучшению межполушарного взаимодействия, ведь оно требует согласованного перекрёстного движения рук и ног (правая рука - левая нога), которые регулируются противоположными полушариями. А это в свою очередь способствует развитию ассоциативных связей мозга, создает возможность для более полного раскрытия его потенциала.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152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произвольности.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 движения, которые осуществляются по словесной команде и должны быть осмыслены, перекодированы ребёнком. Оптимальным для развития произвольности являются подробные инструкции, подразумевающие постепенное формирование у ребёнка способности к построению собственной программы.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визуализации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способствуют воссозданию зрительных, слуховых, знаковых, осязательных, обонятельных и других образов. Визуализация происходит в обоих полушариях головного мозга, что эффективно развивает мозолистое тело. Упражнения могут выполняться с закрытыми глазами.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релаксации (снятие напряжения).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проводятся как в начале занятия – с целью настройки, так и в конце – с целью интеграции приобретённого в ходе занятия опыта. Они способствую расслаблению, самонаблюдению.</a:t>
            </a:r>
          </a:p>
        </p:txBody>
      </p:sp>
    </p:spTree>
    <p:extLst>
      <p:ext uri="{BB962C8B-B14F-4D97-AF65-F5344CB8AC3E}">
        <p14:creationId xmlns:p14="http://schemas.microsoft.com/office/powerpoint/2010/main" val="2205301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5574"/>
            <a:ext cx="403244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280" t="7880" r="13280" b="8961"/>
          <a:stretch/>
        </p:blipFill>
        <p:spPr>
          <a:xfrm>
            <a:off x="4644008" y="585574"/>
            <a:ext cx="4248472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9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«Дорисовывание: мир вещей – мир людей – мир эмоций» (М.А.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Нгуен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831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эмоциональную ориентацию ребёнка – на мир вещей или на мир людей. 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 педагог - психолог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детям за 15 минут добавить (дорисовать) к фигурам любые детали, чтобы получились рисунки со смыслом. </a:t>
            </a:r>
            <a:endParaRPr lang="ru-RU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25" t="40359" r="46317" b="37001"/>
          <a:stretch/>
        </p:blipFill>
        <p:spPr>
          <a:xfrm>
            <a:off x="2015716" y="3068960"/>
            <a:ext cx="504056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7848872" cy="56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99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611" t="21454" r="12920" b="27360"/>
          <a:stretch/>
        </p:blipFill>
        <p:spPr>
          <a:xfrm>
            <a:off x="3707904" y="1628800"/>
            <a:ext cx="5184576" cy="4536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9909" y="5834911"/>
            <a:ext cx="3092706" cy="33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static10.labirint.ru/books/707246/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24416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1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164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рассказало Памси, что давно хотело познакомиться с кем-нибудь, но почему-то все пугались и убегали от него. — Меня можно увидеть только в темноте, — сказало Привидение, — но темнота многих пугает, а я так хочу, чтобы кто-нибудь научил меня танцевать. — Если ты хочешь, — сказал Памси,- то я с удовольствием научу тебя танцевать. Он взял Приведение за руки, и они начали весело кружиться и подпрыгивать.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боялся Памси?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боялось Приведение?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им удалось справиться со страхом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Можно ли сказать, что страх — это боязнь неизвестности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Как справиться с неизвестностью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Вам удавалось справляться со страхом?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"Найди способ выйти из круга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Все дети встают в круг, взявшись за руки. Один ребенок стоит внутри круга и должен постараться любым способом выйти из него.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рисунками.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учусь владеть собой»  Н.П. Слободяник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49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«Очень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коррекция развития носила опережающий, предвосхищающий характер. Она должна стремиться не к упражнению и совершенствованию того, что уже есть, что уже достигнуто ребенком, а к активному формированию того, что должно быть достигнуто ребенком в ближайшей перспективе в соответствии с законами и требованиями возрастного развития и становления личностной индивидуальности. Иными словами, при разработке стратегии коррекционной работы нельзя ограничиться сиюминутными потребностями в развитии, а необходимо учитывать и ориентироваться на перспективу развития. Ценность коррекционной программы развития в том, что она дает возможность ребенку ощутить себя перспективным в той деятельности, которая является для него личностно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значимой»         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И.В. Дубровина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31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06;p15"/>
          <p:cNvSpPr txBox="1">
            <a:spLocks noGrp="1"/>
          </p:cNvSpPr>
          <p:nvPr>
            <p:ph type="title"/>
          </p:nvPr>
        </p:nvSpPr>
        <p:spPr>
          <a:xfrm>
            <a:off x="936626" y="1082676"/>
            <a:ext cx="7773988" cy="30797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2A3990"/>
              </a:buClr>
            </a:pPr>
            <a:r>
              <a:rPr lang="ru-RU" altLang="ru-RU" sz="1800"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1800"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20124D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20124D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endParaRPr lang="ru-RU" altLang="ru-RU" sz="3000">
              <a:solidFill>
                <a:srgbClr val="2A3990"/>
              </a:solidFill>
              <a:latin typeface="Roboto" pitchFamily="2" charset="0"/>
              <a:cs typeface="Arial" pitchFamily="34" charset="0"/>
              <a:sym typeface="Roboto" pitchFamily="2" charset="0"/>
            </a:endParaRP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627063" y="1474788"/>
            <a:ext cx="79375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F13673-DE39-4DB5-B506-09ACC9C46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83" t="10351" r="12988" b="6580"/>
          <a:stretch/>
        </p:blipFill>
        <p:spPr>
          <a:xfrm>
            <a:off x="1424583" y="1808589"/>
            <a:ext cx="6798073" cy="50494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6FB95A-F7D6-46F8-BF13-2A1EB88A5E79}"/>
              </a:ext>
            </a:extLst>
          </p:cNvPr>
          <p:cNvSpPr/>
          <p:nvPr/>
        </p:nvSpPr>
        <p:spPr>
          <a:xfrm>
            <a:off x="5255568" y="6093561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:</a:t>
            </a:r>
            <a:r>
              <a:rPr lang="en-US" sz="24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https://stoppav.ru/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ED2A87-F66B-46FC-8C99-41CBFB7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94" t="13624" r="12461" b="57003"/>
          <a:stretch/>
        </p:blipFill>
        <p:spPr>
          <a:xfrm>
            <a:off x="1172963" y="188640"/>
            <a:ext cx="6798073" cy="15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1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AF3BB0-6D6A-4A13-8D4F-208B82EF384F}"/>
              </a:ext>
            </a:extLst>
          </p:cNvPr>
          <p:cNvSpPr/>
          <p:nvPr/>
        </p:nvSpPr>
        <p:spPr>
          <a:xfrm>
            <a:off x="1674421" y="997528"/>
            <a:ext cx="5617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DD49DB-8B01-411F-8C0A-C705D453364E}"/>
              </a:ext>
            </a:extLst>
          </p:cNvPr>
          <p:cNvSpPr/>
          <p:nvPr/>
        </p:nvSpPr>
        <p:spPr>
          <a:xfrm>
            <a:off x="2196935" y="4512623"/>
            <a:ext cx="6270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телефон: 8(473)234-38-72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«Дорисовывание: мир вещей – мир людей – мир эмоций» (М.А.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Нгуен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результатов.</a:t>
            </a:r>
            <a:endParaRPr lang="ru-RU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– дорисовка отсутствует; изображён предмет или животное; </a:t>
            </a:r>
          </a:p>
          <a:p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 – изображено человеческое лицо; </a:t>
            </a:r>
          </a:p>
          <a:p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– изображён человек (выражено его эмоциональное состояние или он дан в движении). 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эмоционального интеллекта:</a:t>
            </a:r>
            <a:endParaRPr lang="ru-RU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Низкий: 0 баллов;</a:t>
            </a:r>
          </a:p>
          <a:p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Средний: 1 – 2 балла;</a:t>
            </a:r>
          </a:p>
          <a:p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Высокий: 3 – 6 баллов 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7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PT Sans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Проективная методика «Три желания» (М.А.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Нгуен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ориентацию ребёнка на себя или на других людей. 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 - психолог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детям: «Представьте, что золотая рыбка может выполнить три ваших желания. Что бы вы пожелали? Нарисуйте!».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018" y="2492896"/>
            <a:ext cx="83234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результатов.</a:t>
            </a:r>
            <a:endParaRPr lang="ru-RU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– рисунок отсутствует; </a:t>
            </a:r>
          </a:p>
          <a:p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 – рисунок связан с желанием «для себя»; </a:t>
            </a:r>
          </a:p>
          <a:p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– рисунок связан с желанием «для других людей». </a:t>
            </a:r>
          </a:p>
          <a:p>
            <a:r>
              <a:rPr lang="ru-RU" sz="20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эмоционального интеллекта:</a:t>
            </a:r>
            <a:endParaRPr lang="ru-RU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Низкий: 0 – 3 балла </a:t>
            </a:r>
          </a:p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Средний: 4 балла </a:t>
            </a:r>
          </a:p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Высокий: 5 – 6 баллов </a:t>
            </a:r>
            <a:endParaRPr lang="ru-RU" sz="2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0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страна чувств» </a:t>
            </a:r>
            <a:r>
              <a:rPr 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Зинкевич-Евстигнеева</a:t>
            </a:r>
          </a:p>
          <a:p>
            <a:endParaRPr lang="ru-RU" sz="2000" b="1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dzeninfra.ru/get-zen_doc/10126943/pub_64c8f806640b2420eebabf46_64c8f8420c1ac9283ee4213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3762"/>
            <a:ext cx="3744416" cy="4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0039" t="35235" r="20668" b="28344"/>
          <a:stretch/>
        </p:blipFill>
        <p:spPr>
          <a:xfrm>
            <a:off x="179512" y="1772816"/>
            <a:ext cx="4464496" cy="33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5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4670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рекомендована для детей 5—13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Предназначена не только для исследования, но и для ознакомления воспитанников с эмоциональными состояниями, нацелена на развитие у детей умения фиксировать свои эмоциональные состояния. Ребенку зачитывают следующий текст: «Далеко-далеко, а может быть, и близко есть волшебная страна, и живут в ней Чувства: Радость, Удовольствие, Вина, Грусть, Злость, Страх, Обида и интерес. Живут они в маленьких цветных домиках. Причем каждое чувство живет в доме определенного цвета. Кто-то живет в красном домике, кто-то в синем, кто-то в черном, кто-то в зеленом... Каждый день, с восходом солнца, жители начинают заниматься своими делами. Но однажды случилась беда. На страну налетел страшный ураган. Порывы ветра были настолько сильны, что срывали крыши с домов и ломали ветви деревьев. Жители успели спрятаться, но домики спасти не удалось. и вот ураган закончился, ветер стих. Жители вышли из укрытий и увидели свои дома разрушенными. Конечно, они были очень расстроены, но слезами, как известно, горю не поможешь. Взяв необходимые инструменты, жители вскоре восстановили свои домики. Но вот беда — всю краску унес ветер». Затем дают инструкцию: «У тебя есть цветные карандаши. Пожалуйста, помоги жителям и раскрась домики».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7644" y="260648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страна чувств» Т.Д. Зинкевич-Евстигнеева</a:t>
            </a:r>
          </a:p>
        </p:txBody>
      </p:sp>
    </p:spTree>
    <p:extLst>
      <p:ext uri="{BB962C8B-B14F-4D97-AF65-F5344CB8AC3E}">
        <p14:creationId xmlns:p14="http://schemas.microsoft.com/office/powerpoint/2010/main" val="288333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732" y="188640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«Какого Я цвета?» цветового теста</a:t>
            </a:r>
          </a:p>
          <a:p>
            <a:pPr algn="ctr"/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(ЦТО) А.М. Эткинд</a:t>
            </a:r>
            <a:endParaRPr lang="ru-RU" sz="2000" b="1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96526"/>
            <a:ext cx="871296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изучение характера эмоциональных отношений</a:t>
            </a:r>
          </a:p>
          <a:p>
            <a:pPr algn="just"/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Стимульный материал</a:t>
            </a: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: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используется набор цветных карточек из теста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Люшера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обозначаемых цифрами: 0-серый, 1-синий, 2- зеленый, 3-красный, 4-желтый, 5- фиолетовый, 6- коричневый, 7- черный</a:t>
            </a: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Инструкция: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«Назови, пожалуйста, какой цвет больше всего подходит, чтобы обозначить твою маму?» и т.д. в соответствии со списком, далее спрашиваем какой из этих цветов нравится ребенку больше всего, потом убираем выбранный и задаем такой же вопрос и так пока не закончатся цвета.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Список вопросов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: 1-моя мама, 2- мой папа, 3-брат или сестра(если они есть у ребенка), 4- мое настроение в детском саду и школе, 5- мое настроение дома, 6-я сам, 7- воспитательница или учитель, 8- друг.</a:t>
            </a:r>
          </a:p>
          <a:p>
            <a:pPr algn="just"/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Проведение теста: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порядок проведения напоминает игру. Перед ребенком на белом фоне в случайном порядке раскладывают все 8 карточек и задаются вопросы из списка. Основная методическая трудность проведения исследования состоит в том, что дошкольники склонны выбирать цвет по конкретным признакам называемых людей: « У моей мамы красное пальто», «У брата черные волосы» и т.д. Чтобы этого избежать, надо напоминать детям, что нужно подобрать цвет в соответствии с желанием быть вместе с этим человеком, с их оценкой плохого или хорошего и т.д. Далее цвета ранжируются ребенком в порядке предпочтения, начиная с самого «красивого, приятного» и кончая самым «некрасивым, неприятным» Таким образом, каждый человек и списка получает свое ранговое обозначение.</a:t>
            </a: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Все ответы заносятся в протокол.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94010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«Знаешь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ты, что не далеко-далеко, а совсем близко к нам, есть волшебная страна? Она находится внутри нас. Мудрецы называют ее Внутренним Миром. Так вот, правит этой страной – Король. У него есть множество слуг, но среди них есть особые слуги – их называют чувствами. Ты, конечно, знаешь имена некоторых из них. Это – Радость, Удовольствие, Интерес, Злость, Страх и Обида. У каждого слуги-чувства есть свой дом, и они приходят к своему Королю по первому его требованию.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представим себе, что происходит с Королем, когда у нему приходит слуга по имени Радость. Конечно, Король радуется, устраивает пир, танцы… Но, как ты думаешь, что будет, если слуга по имени Радость надолго задержится у своего повелителя? Ты совершенно прав: Король устанет, государственная казна опустеет, а важные дела окажутся не сделанными. А представь себе, что будет с Королем и его подданными, если слуги по имени Злость или Страх надолго задержатся у него? Конечно, приятного мало. Поэтому все слуги-чувства обладают удивительным волшебным качеством – МЕРОЙ. Благодаря тому, что каждый слуга ЗНАЕТ МЕРУ, он приходит, когда это необходимо Королю, и уходит вовремя. И все так и было бы хорошо и гладко в этой волшебной стране, если б однажды не случилась одна история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326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  по   Зинкевич - Евстигнеевой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52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44c44b51dadda516f584b8747fe1f711932c81"/>
</p:tagLst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2664</Words>
  <Application>Microsoft Office PowerPoint</Application>
  <PresentationFormat>Экран (4:3)</PresentationFormat>
  <Paragraphs>170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Calibri</vt:lpstr>
      <vt:lpstr>Mangal</vt:lpstr>
      <vt:lpstr>PT Sans</vt:lpstr>
      <vt:lpstr>Roboto</vt:lpstr>
      <vt:lpstr>Symbol</vt:lpstr>
      <vt:lpstr>Times New Roman</vt:lpstr>
      <vt:lpstr>Wingdings</vt:lpstr>
      <vt:lpstr>YS Text</vt:lpstr>
      <vt:lpstr>Тема Office</vt:lpstr>
      <vt:lpstr>   Школа молодого специалиста: педагог-психолог  «Портфель психологических программ по коррекции поведения и нарушений в развитии обучающихся дошкольного возраста»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Разноцветный кадр - шаблон презентации с сайта http://presentation-creation.ru</dc:title>
  <dc:creator>obstinate</dc:creator>
  <cp:keywords>шаблоны презентаций, темы оформления презентаций</cp:keywords>
  <dc:description>Шаблон презентации с сайта http://presentation-creation.ru/</dc:description>
  <cp:lastModifiedBy>User</cp:lastModifiedBy>
  <cp:revision>191</cp:revision>
  <dcterms:created xsi:type="dcterms:W3CDTF">2017-09-24T17:07:20Z</dcterms:created>
  <dcterms:modified xsi:type="dcterms:W3CDTF">2024-12-19T06:18:44Z</dcterms:modified>
</cp:coreProperties>
</file>