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0"/>
  </p:notesMasterIdLst>
  <p:sldIdLst>
    <p:sldId id="256" r:id="rId2"/>
    <p:sldId id="783" r:id="rId3"/>
    <p:sldId id="761" r:id="rId4"/>
    <p:sldId id="793" r:id="rId5"/>
    <p:sldId id="817" r:id="rId6"/>
    <p:sldId id="780" r:id="rId7"/>
    <p:sldId id="800" r:id="rId8"/>
    <p:sldId id="779" r:id="rId9"/>
    <p:sldId id="778" r:id="rId10"/>
    <p:sldId id="801" r:id="rId11"/>
    <p:sldId id="802" r:id="rId12"/>
    <p:sldId id="777" r:id="rId13"/>
    <p:sldId id="803" r:id="rId14"/>
    <p:sldId id="804" r:id="rId15"/>
    <p:sldId id="805" r:id="rId16"/>
    <p:sldId id="806" r:id="rId17"/>
    <p:sldId id="807" r:id="rId18"/>
    <p:sldId id="776" r:id="rId19"/>
    <p:sldId id="808" r:id="rId20"/>
    <p:sldId id="809" r:id="rId21"/>
    <p:sldId id="775" r:id="rId22"/>
    <p:sldId id="810" r:id="rId23"/>
    <p:sldId id="792" r:id="rId24"/>
    <p:sldId id="796" r:id="rId25"/>
    <p:sldId id="816" r:id="rId26"/>
    <p:sldId id="818" r:id="rId27"/>
    <p:sldId id="795" r:id="rId28"/>
    <p:sldId id="819" r:id="rId29"/>
    <p:sldId id="811" r:id="rId30"/>
    <p:sldId id="812" r:id="rId31"/>
    <p:sldId id="794" r:id="rId32"/>
    <p:sldId id="813" r:id="rId33"/>
    <p:sldId id="814" r:id="rId34"/>
    <p:sldId id="815" r:id="rId35"/>
    <p:sldId id="782" r:id="rId36"/>
    <p:sldId id="337" r:id="rId37"/>
    <p:sldId id="698" r:id="rId38"/>
    <p:sldId id="261" r:id="rId39"/>
  </p:sldIdLst>
  <p:sldSz cx="9144000" cy="6858000" type="screen4x3"/>
  <p:notesSz cx="6858000" cy="914400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" initials="Н" lastIdx="1" clrIdx="0">
    <p:extLst>
      <p:ext uri="{19B8F6BF-5375-455C-9EA6-DF929625EA0E}">
        <p15:presenceInfo xmlns:p15="http://schemas.microsoft.com/office/powerpoint/2012/main" userId="b1e08cd8599a42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A3548-D397-48BA-B9A7-F0ED78D797F8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02CBA-1A6F-4006-A1D6-9A728F7D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2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03;g6cf5bd7ce4_5_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2771" name="Google Shape;104;g6cf5bd7ce4_5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400"/>
            </a:pPr>
            <a:endParaRPr lang="ru-RU" altLang="ru-RU" sz="1100"/>
          </a:p>
        </p:txBody>
      </p:sp>
    </p:spTree>
    <p:extLst>
      <p:ext uri="{BB962C8B-B14F-4D97-AF65-F5344CB8AC3E}">
        <p14:creationId xmlns:p14="http://schemas.microsoft.com/office/powerpoint/2010/main" val="156204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03;g6cf5bd7ce4_5_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2771" name="Google Shape;104;g6cf5bd7ce4_5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400"/>
            </a:pPr>
            <a:endParaRPr lang="ru-RU" altLang="ru-RU" sz="1100"/>
          </a:p>
        </p:txBody>
      </p:sp>
    </p:spTree>
    <p:extLst>
      <p:ext uri="{BB962C8B-B14F-4D97-AF65-F5344CB8AC3E}">
        <p14:creationId xmlns:p14="http://schemas.microsoft.com/office/powerpoint/2010/main" val="258840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2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7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7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2;p4"/>
          <p:cNvGrpSpPr>
            <a:grpSpLocks/>
          </p:cNvGrpSpPr>
          <p:nvPr/>
        </p:nvGrpSpPr>
        <p:grpSpPr bwMode="auto">
          <a:xfrm rot="10800000">
            <a:off x="1" y="4150784"/>
            <a:ext cx="3046413" cy="2707216"/>
            <a:chOff x="6098378" y="5"/>
            <a:chExt cx="3045625" cy="2030570"/>
          </a:xfrm>
        </p:grpSpPr>
        <p:sp>
          <p:nvSpPr>
            <p:cNvPr id="5" name="Google Shape;33;p4"/>
            <p:cNvSpPr>
              <a:spLocks noChangeArrowheads="1"/>
            </p:cNvSpPr>
            <p:nvPr/>
          </p:nvSpPr>
          <p:spPr bwMode="auto">
            <a:xfrm>
              <a:off x="8048911" y="5"/>
              <a:ext cx="1015737" cy="1014491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6" name="Google Shape;34;p4"/>
            <p:cNvSpPr>
              <a:spLocks noChangeArrowheads="1"/>
            </p:cNvSpPr>
            <p:nvPr/>
          </p:nvSpPr>
          <p:spPr bwMode="auto">
            <a:xfrm flipH="1">
              <a:off x="7114115" y="5"/>
              <a:ext cx="1014151" cy="1014491"/>
            </a:xfrm>
            <a:prstGeom prst="rtTriangle">
              <a:avLst/>
            </a:prstGeom>
            <a:solidFill>
              <a:srgbClr val="3D85C6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7" name="Google Shape;35;p4"/>
            <p:cNvSpPr>
              <a:spLocks noChangeArrowheads="1"/>
            </p:cNvSpPr>
            <p:nvPr/>
          </p:nvSpPr>
          <p:spPr bwMode="auto">
            <a:xfrm rot="10800000" flipH="1">
              <a:off x="7114115" y="-79376"/>
              <a:ext cx="1014151" cy="1016079"/>
            </a:xfrm>
            <a:prstGeom prst="rtTriangle">
              <a:avLst/>
            </a:prstGeom>
            <a:solidFill>
              <a:srgbClr val="FFE599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8" name="Google Shape;36;p4"/>
            <p:cNvSpPr>
              <a:spLocks noChangeArrowheads="1"/>
            </p:cNvSpPr>
            <p:nvPr/>
          </p:nvSpPr>
          <p:spPr bwMode="auto">
            <a:xfrm rot="10800000">
              <a:off x="6019024" y="-79376"/>
              <a:ext cx="1015737" cy="1016079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9" name="Google Shape;37;p4"/>
            <p:cNvSpPr>
              <a:spLocks noChangeArrowheads="1"/>
            </p:cNvSpPr>
            <p:nvPr/>
          </p:nvSpPr>
          <p:spPr bwMode="auto">
            <a:xfrm rot="10800000">
              <a:off x="8048911" y="1016084"/>
              <a:ext cx="1015737" cy="1014491"/>
            </a:xfrm>
            <a:prstGeom prst="rtTriangle">
              <a:avLst/>
            </a:prstGeom>
            <a:solidFill>
              <a:srgbClr val="B31042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-72250" y="1577633"/>
            <a:ext cx="8520600" cy="445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31;p4"/>
          <p:cNvSpPr txBox="1">
            <a:spLocks noGrp="1"/>
          </p:cNvSpPr>
          <p:nvPr>
            <p:ph type="sldNum" idx="10"/>
          </p:nvPr>
        </p:nvSpPr>
        <p:spPr>
          <a:xfrm>
            <a:off x="6583680" y="6377941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F8B5-CE60-4B8E-BF2C-752136BC4E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429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5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6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0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9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8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3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3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A3D77-E0EF-4F78-BFBC-252CFA2060E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6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stoppav.r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pa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%01&#26625;&#29696;&#29696;&#28672;&#29440;&#14848;&#12032;&#12032;&#26112;&#28416;&#29184;&#27904;&#29440;&#11776;&#30976;&#24832;&#28160;&#25600;&#25856;&#30720;&#11776;&#29184;&#29952;&#12032;&#29952;&#12032;&#13824;&#14080;&#13056;&#25856;&#25856;&#12544;&#14336;&#14336;&#25856;&#25088;&#13824;&#12544;&#13312;&#13824;&#25344;&#13312;&#25600;&#12288;&#13824;&#24832;&#12800;&#12288;&#12544;&#13824;&#12032;" TargetMode="External"/><Relationship Id="rId4" Type="http://schemas.openxmlformats.org/officeDocument/2006/relationships/hyperlink" Target="https://forms.yandex.ru/u/673ee188eb6146c4d06a2016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704856" cy="3096344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специалиста: педагог-психолог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технологии проведения психологического консультирования в образовательной среде: приемы проведения, механизмы психологиче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ского воздействия, рекомендации по результатам психологического обследования</a:t>
            </a:r>
            <a:r>
              <a:rPr lang="ru-RU" sz="27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7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B1779C5-38C0-4B01-BE3E-3DCDFC36B370}"/>
              </a:ext>
            </a:extLst>
          </p:cNvPr>
          <p:cNvSpPr txBox="1">
            <a:spLocks/>
          </p:cNvSpPr>
          <p:nvPr/>
        </p:nvSpPr>
        <p:spPr>
          <a:xfrm>
            <a:off x="2771800" y="-18073"/>
            <a:ext cx="6217196" cy="1210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  <a:t>Государственное бюджетное учреждение Воронежской области</a:t>
            </a:r>
            <a:b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  <a:t> «Центр психолого-педагогической поддержки и развития детей»</a:t>
            </a:r>
            <a:b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3C936E-A55F-4790-B468-1CEFB9B1B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86" y="182790"/>
            <a:ext cx="1707028" cy="1036410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919D0C5-BA92-4BAC-A1BE-E6BED3D39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0729" y="5949280"/>
            <a:ext cx="3398067" cy="68980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Кудренко Н.Н., психолог ЦПППиРД</a:t>
            </a:r>
          </a:p>
        </p:txBody>
      </p:sp>
    </p:spTree>
    <p:extLst>
      <p:ext uri="{BB962C8B-B14F-4D97-AF65-F5344CB8AC3E}">
        <p14:creationId xmlns:p14="http://schemas.microsoft.com/office/powerpoint/2010/main" val="242346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332308" cy="578077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интервью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416" t="26375" r="23989" b="9817"/>
          <a:stretch/>
        </p:blipFill>
        <p:spPr>
          <a:xfrm>
            <a:off x="839036" y="692696"/>
            <a:ext cx="762177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2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332308" cy="578077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интервью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416" t="22438" r="23435" b="42125"/>
          <a:stretch/>
        </p:blipFill>
        <p:spPr>
          <a:xfrm>
            <a:off x="950984" y="908720"/>
            <a:ext cx="73978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9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116710" cy="578078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и техники консультирования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424936" cy="4452000"/>
          </a:xfrm>
        </p:spPr>
        <p:txBody>
          <a:bodyPr/>
          <a:lstStyle/>
          <a:p>
            <a:pPr marL="114297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информации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побуждение его к самоанализу невозможны без умелого опроса.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вопросы обычно разделяются на закрытые и открытые. Закрытые вопросы используются для получения конкретной информации и обычно предполагают ответ в одном—двух словах, подтверждение или отрицание ("да", "нет"). Например: "Сколько Вам лет?", "Можем ли мы встретиться через неделю в это же время?", "Сколько раз случались с вами припадки гнева?" и т.п.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6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116710" cy="578078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и техники консультирования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424936" cy="4392488"/>
          </a:xfrm>
        </p:spPr>
        <p:txBody>
          <a:bodyPr/>
          <a:lstStyle/>
          <a:p>
            <a:pPr marL="114297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расширяют и углубляют контакт; закрытые вопросы ограничивают его. Первые широко распа­хивают двери хорошим отношениям, вторые обычно остав­ляют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закрытыми»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открытых вопросов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297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 чего Вы хотели бы на­чать сегодня?", "Что Вы теперь чувствуете?", "Что Вас опе­чалило?" и т.п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варианты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3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028" y="188640"/>
            <a:ext cx="7116710" cy="578078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и техники консультирования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863" y="1052736"/>
            <a:ext cx="7875040" cy="4968552"/>
          </a:xfrm>
        </p:spPr>
        <p:txBody>
          <a:bodyPr/>
          <a:lstStyle/>
          <a:p>
            <a:pPr marL="114297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Вопросы "Кто, что?"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ориентированы на факты, т.е. вопросы такого типа увеличивают вероятность фактологических ответов.</a:t>
            </a:r>
          </a:p>
          <a:p>
            <a:pPr marL="114297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Вопросы "Как?"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большей мере ориентированы на че­ловека, его поведение, внутренний мир.</a:t>
            </a:r>
          </a:p>
          <a:p>
            <a:pPr marL="114297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Вопросы "Почему?"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нередко провоцируют защитные реакции клиентов, поэтому их следует избегать в кон­сультировании. Задав вопрос такого типа, чаще всего можно услышать ответы, опирающиеся на рационализа­цию, интеллектуализацию, поскольку не всегда легко объяснить действительные причины своего поведения (а на них прежде всего и бывают направлены вопросы "почему"), обусловленного множеством довольно противоречи­вых факторов.</a:t>
            </a:r>
          </a:p>
          <a:p>
            <a:pPr marL="114297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Надо избегать постановки одновременно нескольких вопросов (иногда в одном вопросе заложены другие вопро­сы).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5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028" y="188640"/>
            <a:ext cx="7116710" cy="578078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и техники консультирования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863" y="1052736"/>
            <a:ext cx="7875040" cy="4968552"/>
          </a:xfrm>
        </p:spPr>
        <p:txBody>
          <a:bodyPr/>
          <a:lstStyle/>
          <a:p>
            <a:pPr marL="114297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Ободрение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успокаивание</a:t>
            </a:r>
          </a:p>
          <a:p>
            <a:pPr marL="114297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короткие фразы консультанта, выражающие согласие: "Очень хорошо",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"Вы посту­пили правильно", "Время от времени каждый чувствует себя так же", "Вы правы" и т.д.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варианты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5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028" y="188640"/>
            <a:ext cx="7116710" cy="578078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и техники консультирования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40960" cy="4968552"/>
          </a:xfrm>
        </p:spPr>
        <p:txBody>
          <a:bodyPr/>
          <a:lstStyle/>
          <a:p>
            <a:pPr marL="114297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содержания: перефразирование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Перефразирование наиболее приемлемо в начале кон­сультирования, потому что побуждает клиента более откры­то обсуждать свои проблемы. Однако, с другой стороны, оно недостаточно углубляет беседу.</a:t>
            </a:r>
          </a:p>
          <a:p>
            <a:pPr marL="114297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перефразировании надо помнить три простых пра­вила:</a:t>
            </a:r>
          </a:p>
          <a:p>
            <a:pPr marL="114297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Перефразируется основная мысль клиента.</a:t>
            </a:r>
          </a:p>
          <a:p>
            <a:pPr marL="114297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искажать или заменять смысл утверждения кли­ента, а также добавлять что-либо от себя.</a:t>
            </a:r>
          </a:p>
          <a:p>
            <a:pPr marL="114297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Надо избегать "попугайства", т.е. дословного повторе­ния высказывания клиента, желательно мысли клиента вы­ражать своими словами.</a:t>
            </a:r>
          </a:p>
          <a:p>
            <a:pPr marL="114297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13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028" y="188640"/>
            <a:ext cx="7116710" cy="578078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и техники консультирования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40960" cy="4968552"/>
          </a:xfrm>
        </p:spPr>
        <p:txBody>
          <a:bodyPr/>
          <a:lstStyle/>
          <a:p>
            <a:pPr marL="114297" indent="0" algn="ctr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чувств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 чувствах в консультировании, можно сформу­лировать несколько обобщающих принципов, охватываю­щих не только отражение чувств клиента, но и выражение чувств консультантом:</a:t>
            </a:r>
          </a:p>
          <a:p>
            <a:pPr marL="114297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Консультант обязан как можно полнее и точнее иден­тифицировать чувства как свои, так и клиентов.</a:t>
            </a:r>
          </a:p>
          <a:p>
            <a:pPr marL="114297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обязательно отражать или комментировать каждое чувство клиента — любое действие консультанта должно быть целесообразным в контексте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консультиро­вания.</a:t>
            </a:r>
          </a:p>
          <a:p>
            <a:pPr marL="114297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3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764356" cy="504056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Паузы молчания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196752"/>
            <a:ext cx="7632848" cy="4452000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научив­шегося сознательно создавать и использовать паузы в кон­сультировании, молчание становится особенно терапевти­чески ценным, ибо оно: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 эмоциональное взаимопонимание кон­сультанта и клиента; 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возможность клиенту «грузиться» в себя и изучать свои чувства, установки, ценности, пове­дение;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клиенту понять, что ответственность за бе­седу лежит на его плечах.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5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764356" cy="504056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Паузы молчания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8280920" cy="4452000"/>
          </a:xfrm>
        </p:spPr>
        <p:txBody>
          <a:bodyPr/>
          <a:lstStyle/>
          <a:p>
            <a:pPr marL="114297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важнейшие смыслы молчания в консультирова­нии?</a:t>
            </a:r>
          </a:p>
          <a:p>
            <a:pPr marL="114297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Паузы молчания, особенно в начале беседы, могут вы­ражать тревогу клиента, плохое самочувствие, растерянность из-за самого факта консультирования.</a:t>
            </a:r>
          </a:p>
          <a:p>
            <a:pPr marL="114297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Молчание далеко не всегда означает отсутствие ре­альной активности.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пауз молчания клиент может искать нужные слова для продолжения своего повествова­ния, взвешивать то, о чем шла речь перед этим, пытаться оценить возникшие во время беседы догадки. Консультан­ту также нужны паузы молчания для обдумывания про­шедшей части беседы и формулировки важных вопросов. Периодические паузы молчания делают беседу целенап­равленной, так как в это время мысленно выявляются существенные моменты беседы, резюмируются основные выводы. Паузы молчания помогают не пропускать важные вопросы.</a:t>
            </a:r>
          </a:p>
          <a:p>
            <a:pPr marL="114297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7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760" y="404664"/>
            <a:ext cx="6780580" cy="8104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«Психологическое консультирование»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77633"/>
            <a:ext cx="8052814" cy="3795583"/>
          </a:xfrm>
        </p:spPr>
        <p:txBody>
          <a:bodyPr/>
          <a:lstStyle/>
          <a:p>
            <a:pPr marL="114297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консультирование в образовательной среде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деятельности, которое включает консультирование всех участников образовательного процесса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частности, администрации, педагогов и родителей по проблемам индивидуального развития обучающихся, а также самих обучающихся по вопросам обучения, развития, проблемам жизненного самоопределения, взаимоотношений со взрослыми и сверстниками.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0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060500" cy="504056"/>
          </a:xfrm>
        </p:spPr>
        <p:txBody>
          <a:bodyPr/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797821"/>
            <a:ext cx="7992888" cy="5007443"/>
          </a:xfrm>
        </p:spPr>
        <p:txBody>
          <a:bodyPr/>
          <a:lstStyle/>
          <a:p>
            <a:pPr marL="114297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 в консультировании иногда бывает очень важным, поскольку клиенты нередко задают консультанту самые разные вопросы. Особенно существенны вопросы, за которыми кроется тревога клиентов о своем будущем,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Озадаченность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 зна­чима не сама по себе, а в контексте ее возникновения.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коем случае нельзя превращать вопросы в шутку и отвечать бессвязно или вообще уходить от ответа. Ведь за вопросами скрыты личные проблемы кли­ентов с сопутствующими тревогами и страхами.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компетентность и избегать упрощений, чтобы не утратить доверия клиентов и не увеличить их тревогу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297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58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98" y="27856"/>
            <a:ext cx="3540220" cy="504056"/>
          </a:xfrm>
        </p:spPr>
        <p:txBody>
          <a:bodyPr/>
          <a:lstStyle/>
          <a:p>
            <a:r>
              <a:rPr lang="ru-RU" b="1" i="1" dirty="0" smtClean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8424936" cy="5328592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клиент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откры­тая книга, а неизвестная страна, где все ново и вначале труд­но поддается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пониманию.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пять типов интерпретации: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Установление связей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якобы раздельными утвер­ждениями, проблемами или событиями. Например, клиенту, который говорит о страхе публичного выступления, низком уровне самооценки и трудностях в отношениях с другими людьми, консультант указывает на взаимосвязь проблем и влияние на их возникновение неадекватных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притязаний клиента.</a:t>
            </a:r>
          </a:p>
          <a:p>
            <a:pPr marL="114297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Акцентирование каких-либо особенностей поведения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чувств клиента. Клиент, например, постоянно отказы­вается от работы, хотя высказывает желание работать. Кон­сультант может сказать ему: "Вы, казалось бы, радуетесь появившейся возможности, однако, когда сталкиваетесь с неизбежными трудностями, убегаете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08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98" y="27856"/>
            <a:ext cx="3540220" cy="504056"/>
          </a:xfrm>
        </p:spPr>
        <p:txBody>
          <a:bodyPr/>
          <a:lstStyle/>
          <a:p>
            <a:r>
              <a:rPr lang="ru-RU" b="1" i="1" dirty="0" smtClean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8424936" cy="5328592"/>
          </a:xfrm>
        </p:spPr>
        <p:txBody>
          <a:bodyPr/>
          <a:lstStyle/>
          <a:p>
            <a:pPr marL="114297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Интерпретация способов психологической защиты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ре­акций сопротивления и переноса. В вышеприведенном при­мере возможна интерпретация: "Судя по нашей беседе, по­бег является для Вас способом борьбы со страхом неудачи". </a:t>
            </a:r>
          </a:p>
          <a:p>
            <a:pPr marL="114297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Увязывание нынешних событий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мыслей и пережива­ний с прошлым. Иначе говоря, консультант помогает кли­енту усмотреть связь теперешних проблем и конфликтов с предшествующими психотравмами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14297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клиенту иной возможности понимания его чувств, поведения или проблем. </a:t>
            </a:r>
          </a:p>
          <a:p>
            <a:pPr marL="114297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во всех перечисленных типах интерпретаций очевидным является момент объяснения, т.е. суть интерпре­тации в том, чтобы непонятное сделать понятным. </a:t>
            </a:r>
          </a:p>
          <a:p>
            <a:pPr marL="114297" indent="0" algn="just">
              <a:buNone/>
            </a:pP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73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4620340" cy="650085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Конфронтация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80142"/>
            <a:ext cx="8784976" cy="5917210"/>
          </a:xfrm>
        </p:spPr>
        <p:txBody>
          <a:bodyPr/>
          <a:lstStyle/>
          <a:p>
            <a:pPr marL="114297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обращает внимание на приемы, с помощью которых клиент старается избежать обсуждения важных в консультировании тем, ис­кажает злободневность своих жизненных ситуаций и т.п.</a:t>
            </a:r>
          </a:p>
          <a:p>
            <a:pPr marL="114297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основных случая конфронтации в консультировании:</a:t>
            </a:r>
          </a:p>
          <a:p>
            <a:pPr marL="114297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Конфронтация с целью обратить внимание клиента на противоречия в его поведении, мыслях, чувствах, или меж­ду мыслями и чувствами, намерениями и поведением и т.п.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можно говорить о двух ступенях конфронтации. На первой констатируется определенный аспект поведения клиента. На второй — противоречие чаще всего представля­ется словечками "но", "однако". В противоположность ин­терпретации при конфронтации прямо указывается на при­чины и истоки противоречий. Конфронтацией такого типа стараются помочь клиенту увидеть само противоречие, кото­рое он раньше не замечал, не хотел или не мог заметить.</a:t>
            </a:r>
          </a:p>
          <a:p>
            <a:pPr marL="114297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Конфронтация с целью помочь увидеть ситуацию та­кой, какова она есть в действительности, вопреки представ­лению о ней клиента в контексте его потребностей. </a:t>
            </a:r>
          </a:p>
          <a:p>
            <a:pPr marL="114297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Конфронтация с целью обратить внимание клиента на его уклонение от обсуждения некоторых проблем.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52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738" y="116632"/>
            <a:ext cx="7584496" cy="81040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Структурирование консультирования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583" y="1268760"/>
            <a:ext cx="7980806" cy="3096344"/>
          </a:xfrm>
        </p:spPr>
        <p:txBody>
          <a:bodyPr/>
          <a:lstStyle/>
          <a:p>
            <a:pPr marL="114297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процедура проходит через весь процесс консультиро­вания. Структурирование означает организацию отношений консультанта с клиентом, выделение отдельных этапов кон­сультирования и оценку их результатов, а также предостав­ление клиенту информации о процессе консультирования. Закончив один этап, мы вместе с клиентом обсуждаем ре­зультаты, формулируем выводы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91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042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консультация с педагогами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80728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психологического консультирования педагогов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три направления: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педагогов по вопросам разработки и реализации психологически адекватных программ обучения и воспитания.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педагогов по поводу проблем обучения, поведения и межличностного взаимодействия конкретных учащихся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направлении может быть организованно, с одной стороны, по запросу педагога, с другой – по инициативе психолога, который может предложить учителю ознакомиться с той или иной информацией о ребёнке и задуматься над проблемой оказания помощи или поддержки. Организация по запросу учителя наиболее эффективна, а форме индивидуальных консультаций.</a:t>
            </a:r>
          </a:p>
          <a:p>
            <a:pPr algn="just"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ситуациях разрешения межличностных и межгрупповых конфликтов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системах отношений: учитель – учитель, учитель – ученик, учитель – родители и др. в рамках такой социально-посреднической работы психолог организует ситуацию обсуждения конфликта сначала оппонентом отдельно, затем – совместно. Психолог помогает ‘ снять эмоциональное напряжение у участников конфликта, перевести обсуждение в конструктивное русло и затем помогает оппонентам найти приемлемые способы решения противоречивой ситуации.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52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Предпосылками успешного результата консультирования являются следующие действия психолога, а процессе проведения бесед во время первых встреч: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570" y="1628800"/>
            <a:ext cx="82349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 создать доверительные, откровенные отношения с родителями (или другими обратившимися за помощью лицами), умение проявить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показать свое отношение к родителям как к людям, искренне заинтересованным в устранении трудностей ребёнка;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обсуждение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и задач консультирования, то есть введение клиента а ситуацию предстоящего консультирования, ориентация в общей схеме консультативной работы;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клиента установки на совместный и разносторонний анализ проблем ребёнка;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75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66" y="404664"/>
            <a:ext cx="7716684" cy="506069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НАЧИНАЮЩЕМУ КОНСУЛЬТАНТУ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424936" cy="4452000"/>
          </a:xfrm>
        </p:spPr>
        <p:txBody>
          <a:bodyPr/>
          <a:lstStyle/>
          <a:p>
            <a:pPr marL="114297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Стремитесь к совершенству, но учитывайте свою ограниченность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консультант выдвигает неосуществимые цели, что обуслов­лено стремлением к совершенству. Однако если консультант затратит много энергии на создание образа совершенного специалиста, останется ли у него энергия для реальной ра­боты с клиентами?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добросовестны по отношению к клиентам и к себе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надейтесь на скорые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"растворяйтесь" в проблемах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87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Предпосылками успешного результата консультирования являются следующие действия психолога, а процессе проведения бесед во время первых встреч: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34076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предупреждение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 о возможных трудностях, осложнениях и препятствиях в процессе поиска форм психологической помощи, а затем и в ходе её реализации; снятие установки на ожидание немедленных результатов.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проводимая психологом по итогам изучения случая, преследует несколько целей: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подробное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общего состояния психического развития ребёнка, а так же характера, степени и причин выявленных трудностей, условно-вариативного прогноза его дальнейшего развития;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системы конкретных мер помощи или специальной коррекционной программы;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обсуждение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родителей, связанных с ребёнком, их отношения к его трудностям;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последующих встреч или разъяснение необходимости консультаций у специалистов другого профиля (в случае необходимости).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473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13" y="336299"/>
            <a:ext cx="7692774" cy="362053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НАЧИНАЮЩЕМУ КОНСУЛЬТАНТУ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424936" cy="4452000"/>
          </a:xfrm>
        </p:spPr>
        <p:txBody>
          <a:bodyPr/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716" y="836712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Старайтесь не давать советы и избегайте поспешных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решений.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забывать слова К. Юнга: "Хороший совет — это сомнительное лекарство, но не особенно опасное из-за ма­лой эффективности".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морализируйте и не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поучайте.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консультант морализирует, он оценивает поведе­ние клиента, его воззрения и дает указания, что клиент обязан делать и какие чувства испытывать. Такая очевидная попытка изменить клиента, заставляя его принять ценности консультанта, вызывает у клиента чувство вины и не имеет ничего общего с целями психологического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консультирова­ния.</a:t>
            </a:r>
          </a:p>
          <a:p>
            <a:pPr algn="just"/>
            <a:endParaRPr lang="ru-RU" dirty="0"/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типа: "Вы не имеете права ненавидеть свою мать", "Вы не должны так вести себя со своими детьми", "Аборт — это человекоубийство" </a:t>
            </a: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1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81" y="116632"/>
            <a:ext cx="8520600" cy="8104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темы психологического консультирования подростков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27032"/>
            <a:ext cx="8702669" cy="5454296"/>
          </a:xfrm>
        </p:spPr>
        <p:txBody>
          <a:bodyPr/>
          <a:lstStyle/>
          <a:p>
            <a:pPr marL="114297" indent="0" algn="just">
              <a:buNone/>
            </a:pPr>
            <a:r>
              <a:rPr lang="ru-RU" dirty="0" smtClean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297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взаимоотношения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 (своего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пола), взрослыми (родителями, педагогами);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профессиональное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личностное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проблемы самопознания, саморазвития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самоактуализации;</a:t>
            </a:r>
          </a:p>
          <a:p>
            <a:pPr marL="114297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переживания (горе,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стресс, депрессия, потеря смысла жизни,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наклонности);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 собственного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невозможность контролировать свои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поступки;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от родителей и обретение подлинной психологической независимости;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кризиса идентичности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предназначения,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экзистенциальный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своей судьбы;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отклоняющееся (девиантное) поведение,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(алкоголизм, наркомания,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зависимость).</a:t>
            </a:r>
          </a:p>
        </p:txBody>
      </p:sp>
    </p:spTree>
    <p:extLst>
      <p:ext uri="{BB962C8B-B14F-4D97-AF65-F5344CB8AC3E}">
        <p14:creationId xmlns:p14="http://schemas.microsoft.com/office/powerpoint/2010/main" val="1640026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13" y="336299"/>
            <a:ext cx="7692774" cy="362053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НАЧИНАЮЩЕМУ КОНСУЛЬТАНТУ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532" y="980728"/>
            <a:ext cx="8424936" cy="4452000"/>
          </a:xfrm>
        </p:spPr>
        <p:txBody>
          <a:bodyPr/>
          <a:lstStyle/>
          <a:p>
            <a:pPr marL="114297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консультирования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консультативного контакта чаще всего происходит естественно, когда клиент начинает ясно осоз­навать свои проблемы и свободу выбора решений или когда проблемы исчерпываются в ходе консультирования.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716" y="836712"/>
            <a:ext cx="835292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1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3396204" cy="506069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532440" cy="5595783"/>
          </a:xfrm>
        </p:spPr>
        <p:txBody>
          <a:bodyPr/>
          <a:lstStyle/>
          <a:p>
            <a:pPr marL="114297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правильный ответ:</a:t>
            </a:r>
          </a:p>
          <a:p>
            <a:pPr marL="114297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Область психологического консультирования включает в себя решение проблем:</a:t>
            </a:r>
          </a:p>
          <a:p>
            <a:pPr marL="114297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связанных с трудностями развития личности;</a:t>
            </a:r>
          </a:p>
          <a:p>
            <a:pPr marL="114297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дисгармонией в межличностных отношениях;</a:t>
            </a:r>
          </a:p>
          <a:p>
            <a:pPr marL="114297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социальными депривациями;</a:t>
            </a:r>
          </a:p>
          <a:p>
            <a:pPr marL="114297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возрастными кризисами;</a:t>
            </a:r>
          </a:p>
          <a:p>
            <a:pPr marL="114297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все ответы верны.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006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3396204" cy="506069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9"/>
            <a:ext cx="8532440" cy="2520280"/>
          </a:xfrm>
        </p:spPr>
        <p:txBody>
          <a:bodyPr/>
          <a:lstStyle/>
          <a:p>
            <a:pPr marL="114297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правильный ответ:</a:t>
            </a:r>
          </a:p>
          <a:p>
            <a:pPr marL="114297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Существует ли идеальное сочетание свойств личности консультанта, необходимых для эффективности процесса консультирования: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да; б) нет.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918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7630" y="260648"/>
            <a:ext cx="3396204" cy="506069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532440" cy="4464495"/>
          </a:xfrm>
        </p:spPr>
        <p:txBody>
          <a:bodyPr/>
          <a:lstStyle/>
          <a:p>
            <a:pPr marL="114297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правильный ответ:</a:t>
            </a:r>
          </a:p>
          <a:p>
            <a:pPr marL="114297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психологическом консультировании нужно:</a:t>
            </a:r>
          </a:p>
          <a:p>
            <a:pPr marL="114297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добиваться цели любой ценой;</a:t>
            </a:r>
          </a:p>
          <a:p>
            <a:pPr marL="114297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не обращать внимания на эмоциональное состояние клиента;</a:t>
            </a:r>
          </a:p>
          <a:p>
            <a:pPr marL="114297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добиваться создания обстановки, в которой клиент чувствует себя в безопасности.</a:t>
            </a:r>
          </a:p>
          <a:p>
            <a:pPr marL="114297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75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7630" y="260648"/>
            <a:ext cx="3396204" cy="506069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8568952" cy="5112568"/>
          </a:xfrm>
        </p:spPr>
        <p:txBody>
          <a:bodyPr/>
          <a:lstStyle/>
          <a:p>
            <a:pPr marL="114297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правильный ответ:</a:t>
            </a:r>
          </a:p>
          <a:p>
            <a:pPr marL="114297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Качество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консультативного контакта зависит от следующих факторов:</a:t>
            </a:r>
          </a:p>
          <a:p>
            <a:pPr marL="114297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обстановка консультирования;</a:t>
            </a:r>
          </a:p>
          <a:p>
            <a:pPr marL="114297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структурирование времени консультирования;</a:t>
            </a:r>
          </a:p>
          <a:p>
            <a:pPr marL="114297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структурирование пространства консультирования;</a:t>
            </a:r>
          </a:p>
          <a:p>
            <a:pPr marL="114297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все ответы верны.</a:t>
            </a:r>
          </a:p>
          <a:p>
            <a:pPr marL="114297" indent="0">
              <a:buNone/>
            </a:pPr>
            <a:r>
              <a:rPr lang="ru-RU" sz="2800" dirty="0"/>
              <a:t> </a:t>
            </a:r>
          </a:p>
          <a:p>
            <a:pPr marL="114297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4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30" t="19485" r="8493" b="6688"/>
          <a:stretch/>
        </p:blipFill>
        <p:spPr>
          <a:xfrm>
            <a:off x="395536" y="836712"/>
            <a:ext cx="828092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21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06;p15"/>
          <p:cNvSpPr txBox="1">
            <a:spLocks noGrp="1"/>
          </p:cNvSpPr>
          <p:nvPr>
            <p:ph type="title"/>
          </p:nvPr>
        </p:nvSpPr>
        <p:spPr>
          <a:xfrm>
            <a:off x="936626" y="1082676"/>
            <a:ext cx="7773988" cy="30797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2A3990"/>
              </a:buClr>
            </a:pPr>
            <a:r>
              <a:rPr lang="ru-RU" altLang="ru-RU" sz="1800"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1800"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20124D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20124D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endParaRPr lang="ru-RU" altLang="ru-RU" sz="3000">
              <a:solidFill>
                <a:srgbClr val="2A3990"/>
              </a:solidFill>
              <a:latin typeface="Roboto" pitchFamily="2" charset="0"/>
              <a:cs typeface="Arial" pitchFamily="34" charset="0"/>
              <a:sym typeface="Roboto" pitchFamily="2" charset="0"/>
            </a:endParaRPr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627063" y="1474788"/>
            <a:ext cx="79375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F13673-DE39-4DB5-B506-09ACC9C46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83" t="10351" r="12988" b="6580"/>
          <a:stretch/>
        </p:blipFill>
        <p:spPr>
          <a:xfrm>
            <a:off x="1424583" y="1808589"/>
            <a:ext cx="6798073" cy="50494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6FB95A-F7D6-46F8-BF13-2A1EB88A5E79}"/>
              </a:ext>
            </a:extLst>
          </p:cNvPr>
          <p:cNvSpPr/>
          <p:nvPr/>
        </p:nvSpPr>
        <p:spPr>
          <a:xfrm>
            <a:off x="5255568" y="6093561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:</a:t>
            </a:r>
            <a:r>
              <a:rPr lang="en-US" sz="24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https://stoppav.ru/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ED2A87-F66B-46FC-8C99-41CBFB7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94" t="13624" r="12461" b="57003"/>
          <a:stretch/>
        </p:blipFill>
        <p:spPr>
          <a:xfrm>
            <a:off x="1172963" y="188640"/>
            <a:ext cx="6798073" cy="15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21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06;p15"/>
          <p:cNvSpPr txBox="1">
            <a:spLocks noGrp="1"/>
          </p:cNvSpPr>
          <p:nvPr>
            <p:ph type="title"/>
          </p:nvPr>
        </p:nvSpPr>
        <p:spPr>
          <a:xfrm>
            <a:off x="936626" y="1082676"/>
            <a:ext cx="7773988" cy="30797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2A3990"/>
              </a:buClr>
            </a:pPr>
            <a:r>
              <a:rPr lang="ru-RU" altLang="ru-RU" sz="1800"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1800"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20124D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20124D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endParaRPr lang="ru-RU" altLang="ru-RU" sz="3000">
              <a:solidFill>
                <a:srgbClr val="2A3990"/>
              </a:solidFill>
              <a:latin typeface="Roboto" pitchFamily="2" charset="0"/>
              <a:cs typeface="Arial" pitchFamily="34" charset="0"/>
              <a:sym typeface="Roboto" pitchFamily="2" charset="0"/>
            </a:endParaRPr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627063" y="1474788"/>
            <a:ext cx="79375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6FB95A-F7D6-46F8-BF13-2A1EB88A5E79}"/>
              </a:ext>
            </a:extLst>
          </p:cNvPr>
          <p:cNvSpPr/>
          <p:nvPr/>
        </p:nvSpPr>
        <p:spPr>
          <a:xfrm>
            <a:off x="5255568" y="6093561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1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:</a:t>
            </a:r>
            <a:r>
              <a:rPr lang="en-US" sz="2400" b="1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https://stoppav.ru/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1942" y="3935265"/>
            <a:ext cx="6947742" cy="258532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R="750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https://forms.yandex.ru/u/673ee188eb6146c4d06a2016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50"/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50"/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marR="750"/>
            <a:endParaRPr lang="en-US" dirty="0">
              <a:solidFill>
                <a:srgbClr val="808080"/>
              </a:solidFill>
              <a:latin typeface="Segoe UI" panose="020B0502040204020203" pitchFamily="34" charset="0"/>
              <a:hlinkClick r:id="rId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626" y="1700808"/>
            <a:ext cx="6946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регистрацию 5 декабря в 11.00 в очном формате: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 технологии проведения психологического консультирования в образовательной среде: приемы  проведения, механизмы психологического воздействия, рекомендации по результатам психологического обследования»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55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AF3BB0-6D6A-4A13-8D4F-208B82EF384F}"/>
              </a:ext>
            </a:extLst>
          </p:cNvPr>
          <p:cNvSpPr/>
          <p:nvPr/>
        </p:nvSpPr>
        <p:spPr>
          <a:xfrm>
            <a:off x="1674421" y="997528"/>
            <a:ext cx="5617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</a:p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DD49DB-8B01-411F-8C0A-C705D453364E}"/>
              </a:ext>
            </a:extLst>
          </p:cNvPr>
          <p:cNvSpPr/>
          <p:nvPr/>
        </p:nvSpPr>
        <p:spPr>
          <a:xfrm>
            <a:off x="2196935" y="4512623"/>
            <a:ext cx="6270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телефон: 8(473)234-38-72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40768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консультативной работе с педагогами можно выделять ряд принципов, на которых основано сотрудничество школьного психолога</a:t>
            </a:r>
          </a:p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педагогическим коллективом в решении проблем и профессиональных задач самого педагога: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Равноправное взаимодействие психолога и педагога;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педагога установки на самостоятельное решение проблем, т.е. снятие установки на “готовый рецепт”;</a:t>
            </a:r>
          </a:p>
          <a:p>
            <a:pPr algn="just">
              <a:buFont typeface="+mj-lt"/>
              <a:buAutoNum type="arabicPeriod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консультирования ответственности за совместные решения;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профессиональных функций между педагогами и психологами.</a:t>
            </a:r>
            <a:endParaRPr lang="ru-RU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8864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консультация с педагогами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3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6737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консультация с родителями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764" y="970844"/>
            <a:ext cx="88204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индивидуальной консультативной работы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Montserrat"/>
              </a:rPr>
              <a:t>1. Работа с конкретным индивидуальным случаем 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– довольно трудоёмкий процесс, требующий определённой организации. </a:t>
            </a:r>
            <a:r>
              <a:rPr lang="ru-RU" dirty="0" smtClean="0">
                <a:solidFill>
                  <a:srgbClr val="000000"/>
                </a:solidFill>
                <a:latin typeface="Montserrat"/>
              </a:rPr>
              <a:t>Информация 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об истории развития ребёнка и состояние его здоровья (беседа с родителями по поводу истории развития ребёнка может происходить в форме полу стандартизированного интервью).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Montserrat"/>
              </a:rPr>
              <a:t>2. Сведения об особенностях социальной обстановки, 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в которой растёт ребёнок, и характере его общения и взаимоотношений со значимыми лицами (семья, коллектив сверстников в классе и др.) Для получения этой информации дополнительно к выше приведённым методикам целесообразно использовать Опросник АСВ </a:t>
            </a:r>
            <a:r>
              <a:rPr lang="ru-RU" dirty="0" err="1">
                <a:solidFill>
                  <a:srgbClr val="000000"/>
                </a:solidFill>
                <a:latin typeface="Montserrat"/>
              </a:rPr>
              <a:t>Эйдемиллера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-Юстицкого, методику Рене жиля, “Два дома”, пробы на совместную деятельность, рисунок семьи и другие.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Montserrat"/>
              </a:rPr>
              <a:t>3</a:t>
            </a:r>
            <a:r>
              <a:rPr lang="ru-RU" b="1" dirty="0">
                <a:solidFill>
                  <a:srgbClr val="000000"/>
                </a:solidFill>
                <a:latin typeface="Montserrat"/>
              </a:rPr>
              <a:t>. Особенности поведения и деятельность ребёнка в различных ситуациях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. Для изучения особенностей поведения и деятельности ребёнка в ситуации обследования целесообразно применять схему наблюдения.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Montserrat"/>
              </a:rPr>
              <a:t>4. Дифференцированная характеристика развития познавательной и эмоционально-личностной сфер ребёнка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. Методические средства и приёмы, используемые для получения такого рода информации весьма разнообразны. Их выбор зависит от специфики проблемы, возраста ребёнка др. Главное – это должен быть комплекс методик, системно определяющий психологический статус ребёнка.</a:t>
            </a:r>
            <a:endParaRPr lang="ru-RU" b="0" i="0" dirty="0">
              <a:solidFill>
                <a:srgbClr val="000000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4260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психологического консультирования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пяти этапов: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77633"/>
            <a:ext cx="8436764" cy="4452000"/>
          </a:xfrm>
        </p:spPr>
        <p:txBody>
          <a:bodyPr/>
          <a:lstStyle/>
          <a:p>
            <a:pPr marL="114297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этап (заочное знакомство).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составляется медицинская анамнеза на основе анализа специальной документации и беседы с медицинским работником; составляется описание социально-бытовой характеристики жизнедеятельности ребенка на основе анкетирования родителей; составление педагогического анамнеза (педагогической характеристики) на основе анкетирования и бесед с воспитателями и педагогами, взаимодействующими с ребенком;  составление семейного анамнеза на основе бесед с родителями и значимыми в жизни ребенка взрослыми.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0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727" y="260648"/>
            <a:ext cx="8520600" cy="8104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психологического консультирования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пяти этапов: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9945" y="1268760"/>
            <a:ext cx="8436764" cy="4896544"/>
          </a:xfrm>
        </p:spPr>
        <p:txBody>
          <a:bodyPr/>
          <a:lstStyle/>
          <a:p>
            <a:pPr marL="114297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Адаптационный этап, которые предполагает знакомство с ребенком в процессе наблюдений, бесед с ним, анализа продуктов детского творчества.</a:t>
            </a:r>
          </a:p>
          <a:p>
            <a:pPr marL="114297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этап, на котором проводится тестирование.</a:t>
            </a:r>
          </a:p>
          <a:p>
            <a:pPr marL="114297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Интерпретационный этап. На данном этапе происходит составление психологического заключения и сопутствующих документов на основе обработки и анализа диагностических данных (по запросу).</a:t>
            </a:r>
          </a:p>
          <a:p>
            <a:pPr marL="114297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этап. На заключительном этапе педагог-психолог обрабатывает результаты: констатация результатов обследования в процессе беседы с родителями (воспитателями); составляет рекомендации родителям и учителям</a:t>
            </a:r>
          </a:p>
          <a:p>
            <a:pPr marL="114297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7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498" t="27187" r="24461" b="8829"/>
          <a:stretch/>
        </p:blipFill>
        <p:spPr>
          <a:xfrm>
            <a:off x="755576" y="332656"/>
            <a:ext cx="7560841" cy="57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8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332308" cy="578077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интервью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051" t="25219" r="24460" b="14735"/>
          <a:stretch/>
        </p:blipFill>
        <p:spPr>
          <a:xfrm>
            <a:off x="755576" y="836712"/>
            <a:ext cx="7344816" cy="51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4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44c44b51dadda516f584b8747fe1f711932c81"/>
</p:tagLst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2594</Words>
  <Application>Microsoft Office PowerPoint</Application>
  <PresentationFormat>Экран (4:3)</PresentationFormat>
  <Paragraphs>180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Montserrat</vt:lpstr>
      <vt:lpstr>Roboto</vt:lpstr>
      <vt:lpstr>Segoe UI</vt:lpstr>
      <vt:lpstr>Times New Roman</vt:lpstr>
      <vt:lpstr>Тема Office</vt:lpstr>
      <vt:lpstr>   Школа молодого специалиста: педагог-психолог «Современные технологии проведения психологического консультирования в образовательной среде: приемы проведения, механизмы психологического воздействия, рекомендации по результатам психологического обследования»  </vt:lpstr>
      <vt:lpstr>Понятие «Психологическое консультирование»</vt:lpstr>
      <vt:lpstr>Основные темы психологического консультирования подростков</vt:lpstr>
      <vt:lpstr>Презентация PowerPoint</vt:lpstr>
      <vt:lpstr>Презентация PowerPoint</vt:lpstr>
      <vt:lpstr>Процедура психологического консультирования  состоит из пяти этапов:</vt:lpstr>
      <vt:lpstr>Процедура психологического консультирования  состоит из пяти этапов:</vt:lpstr>
      <vt:lpstr>Презентация PowerPoint</vt:lpstr>
      <vt:lpstr>Шаблон интервью</vt:lpstr>
      <vt:lpstr>Шаблон интервью</vt:lpstr>
      <vt:lpstr>Шаблон интервью</vt:lpstr>
      <vt:lpstr>Процедуры и техники консультирования </vt:lpstr>
      <vt:lpstr>Процедуры и техники консультирования </vt:lpstr>
      <vt:lpstr>Процедуры и техники консультирования </vt:lpstr>
      <vt:lpstr>Процедуры и техники консультирования </vt:lpstr>
      <vt:lpstr>Процедуры и техники консультирования </vt:lpstr>
      <vt:lpstr>Процедуры и техники консультирования </vt:lpstr>
      <vt:lpstr>Паузы молчания</vt:lpstr>
      <vt:lpstr>Паузы молчания</vt:lpstr>
      <vt:lpstr> Предоставление информации </vt:lpstr>
      <vt:lpstr> Интерпретация</vt:lpstr>
      <vt:lpstr> Интерпретация</vt:lpstr>
      <vt:lpstr>Конфронтация</vt:lpstr>
      <vt:lpstr>Структурирование консультирования</vt:lpstr>
      <vt:lpstr>Презентация PowerPoint</vt:lpstr>
      <vt:lpstr>Презентация PowerPoint</vt:lpstr>
      <vt:lpstr> СОВЕТЫ НАЧИНАЮЩЕМУ КОНСУЛЬТАНТУ </vt:lpstr>
      <vt:lpstr>Презентация PowerPoint</vt:lpstr>
      <vt:lpstr> СОВЕТЫ НАЧИНАЮЩЕМУ КОНСУЛЬТАНТУ </vt:lpstr>
      <vt:lpstr> СОВЕТЫ НАЧИНАЮЩЕМУ КОНСУЛЬТАНТУ </vt:lpstr>
      <vt:lpstr>Тест</vt:lpstr>
      <vt:lpstr>Тест</vt:lpstr>
      <vt:lpstr>Тест</vt:lpstr>
      <vt:lpstr>Тест</vt:lpstr>
      <vt:lpstr>Презентация PowerPoint</vt:lpstr>
      <vt:lpstr>    </vt:lpstr>
      <vt:lpstr>    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Разноцветный кадр - шаблон презентации с сайта http://presentation-creation.ru</dc:title>
  <dc:creator>obstinate</dc:creator>
  <cp:keywords>шаблоны презентаций, темы оформления презентаций</cp:keywords>
  <dc:description>Шаблон презентации с сайта http://presentation-creation.ru/</dc:description>
  <cp:lastModifiedBy>User</cp:lastModifiedBy>
  <cp:revision>320</cp:revision>
  <dcterms:created xsi:type="dcterms:W3CDTF">2017-09-24T17:07:20Z</dcterms:created>
  <dcterms:modified xsi:type="dcterms:W3CDTF">2024-11-27T13:01:51Z</dcterms:modified>
</cp:coreProperties>
</file>