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654" r:id="rId3"/>
    <p:sldId id="389" r:id="rId4"/>
    <p:sldId id="603" r:id="rId5"/>
    <p:sldId id="602" r:id="rId6"/>
    <p:sldId id="637" r:id="rId7"/>
    <p:sldId id="656" r:id="rId8"/>
    <p:sldId id="657" r:id="rId9"/>
    <p:sldId id="658" r:id="rId10"/>
    <p:sldId id="659" r:id="rId11"/>
    <p:sldId id="660" r:id="rId12"/>
    <p:sldId id="661" r:id="rId13"/>
    <p:sldId id="635" r:id="rId14"/>
    <p:sldId id="634" r:id="rId15"/>
    <p:sldId id="633" r:id="rId16"/>
    <p:sldId id="632" r:id="rId17"/>
    <p:sldId id="631" r:id="rId18"/>
    <p:sldId id="630" r:id="rId19"/>
    <p:sldId id="629" r:id="rId20"/>
    <p:sldId id="628" r:id="rId21"/>
    <p:sldId id="627" r:id="rId22"/>
    <p:sldId id="626" r:id="rId23"/>
    <p:sldId id="625" r:id="rId24"/>
    <p:sldId id="624" r:id="rId25"/>
    <p:sldId id="622" r:id="rId26"/>
    <p:sldId id="662" r:id="rId27"/>
    <p:sldId id="663" r:id="rId28"/>
    <p:sldId id="664" r:id="rId29"/>
    <p:sldId id="665" r:id="rId30"/>
    <p:sldId id="666" r:id="rId31"/>
    <p:sldId id="667" r:id="rId32"/>
    <p:sldId id="668" r:id="rId33"/>
    <p:sldId id="669" r:id="rId34"/>
    <p:sldId id="670" r:id="rId35"/>
    <p:sldId id="671" r:id="rId36"/>
    <p:sldId id="672" r:id="rId37"/>
    <p:sldId id="621" r:id="rId38"/>
    <p:sldId id="673" r:id="rId39"/>
    <p:sldId id="674" r:id="rId40"/>
    <p:sldId id="337" r:id="rId41"/>
    <p:sldId id="261" r:id="rId42"/>
  </p:sldIdLst>
  <p:sldSz cx="9144000" cy="6858000" type="screen4x3"/>
  <p:notesSz cx="6858000" cy="9144000"/>
  <p:custDataLst>
    <p:tags r:id="rId4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A3548-D397-48BA-B9A7-F0ED78D797F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02CBA-1A6F-4006-A1D6-9A728F7D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2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03;g6cf5bd7ce4_5_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2771" name="Google Shape;104;g6cf5bd7ce4_5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400"/>
            </a:pPr>
            <a:endParaRPr lang="ru-RU" altLang="ru-RU" sz="1100"/>
          </a:p>
        </p:txBody>
      </p:sp>
    </p:spTree>
    <p:extLst>
      <p:ext uri="{BB962C8B-B14F-4D97-AF65-F5344CB8AC3E}">
        <p14:creationId xmlns:p14="http://schemas.microsoft.com/office/powerpoint/2010/main" val="156204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2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7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7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2;p4"/>
          <p:cNvGrpSpPr>
            <a:grpSpLocks/>
          </p:cNvGrpSpPr>
          <p:nvPr/>
        </p:nvGrpSpPr>
        <p:grpSpPr bwMode="auto">
          <a:xfrm rot="10800000">
            <a:off x="1" y="4150784"/>
            <a:ext cx="3046413" cy="2707216"/>
            <a:chOff x="6098378" y="5"/>
            <a:chExt cx="3045625" cy="2030570"/>
          </a:xfrm>
        </p:grpSpPr>
        <p:sp>
          <p:nvSpPr>
            <p:cNvPr id="5" name="Google Shape;33;p4"/>
            <p:cNvSpPr>
              <a:spLocks noChangeArrowheads="1"/>
            </p:cNvSpPr>
            <p:nvPr/>
          </p:nvSpPr>
          <p:spPr bwMode="auto">
            <a:xfrm>
              <a:off x="8048911" y="5"/>
              <a:ext cx="1015737" cy="1014491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6" name="Google Shape;34;p4"/>
            <p:cNvSpPr>
              <a:spLocks noChangeArrowheads="1"/>
            </p:cNvSpPr>
            <p:nvPr/>
          </p:nvSpPr>
          <p:spPr bwMode="auto">
            <a:xfrm flipH="1">
              <a:off x="7114115" y="5"/>
              <a:ext cx="1014151" cy="1014491"/>
            </a:xfrm>
            <a:prstGeom prst="rtTriangle">
              <a:avLst/>
            </a:prstGeom>
            <a:solidFill>
              <a:srgbClr val="3D85C6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7" name="Google Shape;35;p4"/>
            <p:cNvSpPr>
              <a:spLocks noChangeArrowheads="1"/>
            </p:cNvSpPr>
            <p:nvPr/>
          </p:nvSpPr>
          <p:spPr bwMode="auto">
            <a:xfrm rot="10800000" flipH="1">
              <a:off x="7114115" y="-79376"/>
              <a:ext cx="1014151" cy="1016079"/>
            </a:xfrm>
            <a:prstGeom prst="rtTriangle">
              <a:avLst/>
            </a:prstGeom>
            <a:solidFill>
              <a:srgbClr val="FFE599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8" name="Google Shape;36;p4"/>
            <p:cNvSpPr>
              <a:spLocks noChangeArrowheads="1"/>
            </p:cNvSpPr>
            <p:nvPr/>
          </p:nvSpPr>
          <p:spPr bwMode="auto">
            <a:xfrm rot="10800000">
              <a:off x="6019024" y="-79376"/>
              <a:ext cx="1015737" cy="1016079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9" name="Google Shape;37;p4"/>
            <p:cNvSpPr>
              <a:spLocks noChangeArrowheads="1"/>
            </p:cNvSpPr>
            <p:nvPr/>
          </p:nvSpPr>
          <p:spPr bwMode="auto">
            <a:xfrm rot="10800000">
              <a:off x="8048911" y="1016084"/>
              <a:ext cx="1015737" cy="1014491"/>
            </a:xfrm>
            <a:prstGeom prst="rtTriangle">
              <a:avLst/>
            </a:prstGeom>
            <a:solidFill>
              <a:srgbClr val="B31042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-72250" y="1577633"/>
            <a:ext cx="8520600" cy="445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31;p4"/>
          <p:cNvSpPr txBox="1">
            <a:spLocks noGrp="1"/>
          </p:cNvSpPr>
          <p:nvPr>
            <p:ph type="sldNum" idx="10"/>
          </p:nvPr>
        </p:nvSpPr>
        <p:spPr>
          <a:xfrm>
            <a:off x="6583680" y="6377941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F8B5-CE60-4B8E-BF2C-752136BC4E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429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5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6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0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9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8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3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3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A3D77-E0EF-4F78-BFBC-252CFA2060E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6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hyperlink" Target="https://stoppav.ru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8086" y="1844824"/>
            <a:ext cx="7416824" cy="2535213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специалиста: педагог-психолог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«Коррекционно – развивающая работа педагога – психолога – важный инструмент благоприятного воздействия для успешного социального –психологического развития и самоопределения обучающихся»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B1779C5-38C0-4B01-BE3E-3DCDFC36B370}"/>
              </a:ext>
            </a:extLst>
          </p:cNvPr>
          <p:cNvSpPr txBox="1">
            <a:spLocks/>
          </p:cNvSpPr>
          <p:nvPr/>
        </p:nvSpPr>
        <p:spPr>
          <a:xfrm>
            <a:off x="2771800" y="-18073"/>
            <a:ext cx="6217196" cy="1210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  <a:t>Государственное бюджетное учреждение Воронежской области</a:t>
            </a:r>
            <a:b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  <a:t> «Центр психолого-педагогической поддержки и развития детей»</a:t>
            </a:r>
            <a:b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3C936E-A55F-4790-B468-1CEFB9B1B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86" y="182790"/>
            <a:ext cx="1707028" cy="1036410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919D0C5-BA92-4BAC-A1BE-E6BED3D39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0729" y="5949280"/>
            <a:ext cx="3398067" cy="68980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Кудренко Н.Н., психолог ЦПППиРД</a:t>
            </a:r>
          </a:p>
        </p:txBody>
      </p:sp>
    </p:spTree>
    <p:extLst>
      <p:ext uri="{BB962C8B-B14F-4D97-AF65-F5344CB8AC3E}">
        <p14:creationId xmlns:p14="http://schemas.microsoft.com/office/powerpoint/2010/main" val="242346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584648"/>
            <a:ext cx="7200800" cy="39325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0148" y="248461"/>
            <a:ext cx="746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 – педагогические методы 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 txBox="1">
            <a:spLocks/>
          </p:cNvSpPr>
          <p:nvPr/>
        </p:nvSpPr>
        <p:spPr>
          <a:xfrm>
            <a:off x="611560" y="1340768"/>
            <a:ext cx="8175014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450215" algn="just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64096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endParaRPr lang="ru-RU" sz="1600" b="1" u="sng" kern="150" dirty="0" smtClean="0"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3646" y="1190967"/>
            <a:ext cx="81750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А</a:t>
            </a:r>
            <a:r>
              <a:rPr lang="ru-RU" sz="2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рт-терапия </a:t>
            </a:r>
            <a:r>
              <a:rPr lang="ru-RU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«терапия искусством» - способ раскрытия внутренних сил человека, позволяющих повысить самооценку, выплеснуть негативные мысли и </a:t>
            </a:r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чувства: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психогимнастика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курс специальных занятий (этюдов, упражнений 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игр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), направленных на развитие и коррекцию различных сторон психики. Цель – преодоление барьеров в общении, развитие лучшего понимания себя и других, снятие психического напряжения, создание возможностей для самовыражения, выработки умения выражать чувства 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желания;</a:t>
            </a:r>
          </a:p>
          <a:p>
            <a:pPr marL="342900" indent="-342900" algn="just">
              <a:buFontTx/>
              <a:buChar char="-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74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24" y="1052736"/>
            <a:ext cx="7647359" cy="4176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2017" y="260224"/>
            <a:ext cx="8406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Психолого – педагогические методы и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 txBox="1">
            <a:spLocks/>
          </p:cNvSpPr>
          <p:nvPr/>
        </p:nvSpPr>
        <p:spPr>
          <a:xfrm>
            <a:off x="323528" y="1052736"/>
            <a:ext cx="8463046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 algn="just">
              <a:buNone/>
              <a:defRPr/>
            </a:pPr>
            <a:r>
              <a:rPr lang="ru-RU" sz="2200" b="1" dirty="0" smtClean="0"/>
              <a:t>Информационно-коммуникационные  технологии:</a:t>
            </a:r>
            <a:r>
              <a:rPr lang="ru-RU" sz="2200" dirty="0" smtClean="0"/>
              <a:t> </a:t>
            </a:r>
            <a:endParaRPr lang="ru-RU" sz="2200" dirty="0"/>
          </a:p>
          <a:p>
            <a:pPr marL="91440" indent="450215" algn="just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64096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endParaRPr lang="ru-RU" sz="1600" b="1" u="sng" kern="150" dirty="0" smtClean="0"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3646" y="1190967"/>
            <a:ext cx="81750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0389" y="1406410"/>
            <a:ext cx="8463046" cy="4688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  <a:buFont typeface="Symbol" panose="05050102010706020507" pitchFamily="18" charset="2"/>
              <a:buChar char=""/>
            </a:pPr>
            <a:r>
              <a:rPr lang="ru-RU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 и развивающие игры и задания (сообщают знания, формируют умения и навыки),  например, на развитие внимания, изучение геометрических фигур, изучение цветов, развитие мышления и т.д.</a:t>
            </a: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  <a:buFont typeface="Symbol" panose="05050102010706020507" pitchFamily="18" charset="2"/>
              <a:buChar char=""/>
            </a:pPr>
            <a:r>
              <a:rPr lang="ru-RU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диагностические методики </a:t>
            </a:r>
            <a:r>
              <a:rPr lang="ru-RU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(программа </a:t>
            </a:r>
            <a:r>
              <a:rPr lang="ru-RU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компьютерной обработки блока психологических тестов «Готовность к школьному обучению», которая содержит тесты, помогающие оценить насколько ребенок готов к обучению в школе, выявить особенности его развития в соответствии с возрастными нормами (содержит стандартизированный комплекс психодиагностических методик, направленный на диагностику уровня развития познавательных процессов детей 6 - 10 лет: восприятия, произвольного внимания, памяти, образно-логического мышления, речи; и другие методики);</a:t>
            </a: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1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24" y="1052736"/>
            <a:ext cx="7647359" cy="417646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 txBox="1">
            <a:spLocks/>
          </p:cNvSpPr>
          <p:nvPr/>
        </p:nvSpPr>
        <p:spPr>
          <a:xfrm>
            <a:off x="323528" y="294160"/>
            <a:ext cx="8463046" cy="4430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450215" algn="just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720" y="1191823"/>
            <a:ext cx="864096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endParaRPr lang="ru-RU" sz="1600" b="1" u="sng" kern="150" dirty="0" smtClean="0"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680" y="294160"/>
            <a:ext cx="7994744" cy="6130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коррекции тревожности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обучающихся в образовательных организациях в возрасте 6-18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    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«Снижение тревожности» </a:t>
            </a:r>
            <a:endParaRPr lang="ru-RU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Авторы-составители:</a:t>
            </a:r>
            <a:endParaRPr lang="ru-RU" dirty="0"/>
          </a:p>
          <a:p>
            <a:r>
              <a:rPr lang="ru-RU" dirty="0"/>
              <a:t>Богданова Галина Николаевна</a:t>
            </a:r>
          </a:p>
          <a:p>
            <a:r>
              <a:rPr lang="ru-RU" dirty="0"/>
              <a:t>старший методист отдела психолого-педагогического сопровождения</a:t>
            </a:r>
          </a:p>
          <a:p>
            <a:r>
              <a:rPr lang="ru-RU" dirty="0"/>
              <a:t>детей, родителей (законных представителей) ОГБУ «БРЦ ПМСС»</a:t>
            </a:r>
          </a:p>
          <a:p>
            <a:r>
              <a:rPr lang="ru-RU" dirty="0"/>
              <a:t> </a:t>
            </a:r>
          </a:p>
          <a:p>
            <a:r>
              <a:rPr lang="ru-RU" dirty="0" err="1"/>
              <a:t>Салехова</a:t>
            </a:r>
            <a:r>
              <a:rPr lang="ru-RU" dirty="0"/>
              <a:t> Татьяна Викторовна</a:t>
            </a:r>
          </a:p>
          <a:p>
            <a:r>
              <a:rPr lang="ru-RU" dirty="0"/>
              <a:t>педагог-психолог отдела психолого-педагогического сопровождения</a:t>
            </a:r>
          </a:p>
          <a:p>
            <a:r>
              <a:rPr lang="ru-RU" dirty="0"/>
              <a:t>детей, родителей (законных представителей) ОГБУ «БРЦ ПМСС»</a:t>
            </a:r>
          </a:p>
          <a:p>
            <a:r>
              <a:rPr lang="ru-RU" dirty="0"/>
              <a:t> </a:t>
            </a:r>
          </a:p>
          <a:p>
            <a:r>
              <a:rPr lang="ru-RU" dirty="0" err="1"/>
              <a:t>Шатило</a:t>
            </a:r>
            <a:r>
              <a:rPr lang="ru-RU" dirty="0"/>
              <a:t> Наталья Андреевна</a:t>
            </a:r>
          </a:p>
          <a:p>
            <a:r>
              <a:rPr lang="ru-RU" dirty="0"/>
              <a:t>педагог-психолог отдела психолого-педагогического сопровождения</a:t>
            </a:r>
          </a:p>
          <a:p>
            <a:r>
              <a:rPr lang="ru-RU" dirty="0"/>
              <a:t>детей, родителей (законных представителей) ОГБУ «БРЦ ПМСС»</a:t>
            </a:r>
          </a:p>
          <a:p>
            <a:r>
              <a:rPr lang="ru-RU" dirty="0"/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0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5472608"/>
          </a:xfrm>
        </p:spPr>
        <p:txBody>
          <a:bodyPr rtlCol="0">
            <a:normAutofit fontScale="92500"/>
          </a:bodyPr>
          <a:lstStyle/>
          <a:p>
            <a:pPr marL="0" indent="0" algn="ctr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 программы рассчитан для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0" indent="0" algn="ctr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6-9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Поскольку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ребенок в этом возрасте вступил в эпоху формирования отвлеченного словесно-логического и рассуждающего мышления, ведущего к перестройке всей познавательной сферы, в эпоху формирования произвольности и изменения содержания внутренней позиции, а основные свойства нервных процессов у него по своим характеристикам хотя и приближаются к свойствам нервных процессов взрослых людей, однако остаются еще очень неустойчивыми, то это требует не только тщательного подбора методических приемов, осуществляемых в программе, но и разработки подходящего режима взаимодействия специалиста и ребенка.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5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97569"/>
            <a:ext cx="8118694" cy="4464496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блок для детей 10-13 </a:t>
            </a:r>
            <a:r>
              <a:rPr lang="ru-RU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  <a:endParaRPr lang="ru-RU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Чувство нестабильности и незащищенности, переживание эмоционального дискомфорта в жёстких условиях современного общества, расхождение между уровнем самооценки и притязаниями – эти и другие факторы оказывают влияние на формирование тревожности как устойчивой личностной черты. Тревожность – это одна из типичных проблем, с которой сталкиваются подростки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908657"/>
            <a:ext cx="7056784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60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692696"/>
            <a:ext cx="8424936" cy="5184576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 блок для детей 14-18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pPr marL="0" indent="0" algn="ctr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беспокойных и тревожных детей увеличивается. Обучающиеся всё чаще начинают переживать и сомневаются в собственных силах, стойкости полученных знаний и эффективности подготовки к экзаменам. Тревожность человека является одним из загадочных феноменов в психологии. Человек испытывает чувства страха, напряжения, беспомощности и неопределённости.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4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766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«Снижение тревожности»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6-9 лет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6203" t="24407" r="22882" b="21454"/>
          <a:stretch/>
        </p:blipFill>
        <p:spPr>
          <a:xfrm>
            <a:off x="467544" y="1124744"/>
            <a:ext cx="7754607" cy="46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2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00" t="26085" r="23322" b="17121"/>
          <a:stretch/>
        </p:blipFill>
        <p:spPr>
          <a:xfrm>
            <a:off x="251520" y="548680"/>
            <a:ext cx="838513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01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01" t="36547" r="22481" b="27583"/>
          <a:stretch/>
        </p:blipFill>
        <p:spPr>
          <a:xfrm>
            <a:off x="539552" y="764704"/>
            <a:ext cx="806489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1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61" t="35052" r="22480" b="12637"/>
          <a:stretch/>
        </p:blipFill>
        <p:spPr>
          <a:xfrm>
            <a:off x="323528" y="692696"/>
            <a:ext cx="842493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6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08720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Общая цель коррекционно-развивающей работы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 – содействие развитию личности, создание условий для реализации его внутреннего потенциала, помощь в преодолении и компенсации отклонений, мешающих его развитию.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коррекционно-развивающей деятельности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коррекционное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воздействие необходимо строить так, чтобы оно соответствовало основным линиям развития в данный возрастной период, опиралось на свойственные данному возрасту особенности и достижения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коррекция должна быть направлена на доразвитие и исправление, а также компенсацию тех психических процессов и новообразований, которые начали складываться в предыдущий возрастной период и которые являются основой для развития в следующий возрастной период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75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38" t="33945" r="23343" b="11337"/>
          <a:stretch/>
        </p:blipFill>
        <p:spPr>
          <a:xfrm>
            <a:off x="251520" y="908720"/>
            <a:ext cx="7995241" cy="48304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208911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«Снижение тревожности» для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10-13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61" t="32948" r="22480" b="6659"/>
          <a:stretch/>
        </p:blipFill>
        <p:spPr>
          <a:xfrm>
            <a:off x="395536" y="836712"/>
            <a:ext cx="7745708" cy="513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5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00" t="26085" r="23322" b="11143"/>
          <a:stretch/>
        </p:blipFill>
        <p:spPr>
          <a:xfrm>
            <a:off x="467544" y="332656"/>
            <a:ext cx="806489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49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61" t="24590" r="22480" b="8154"/>
          <a:stretch/>
        </p:blipFill>
        <p:spPr>
          <a:xfrm>
            <a:off x="611560" y="908720"/>
            <a:ext cx="7560840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«Снижение тревожности» для детей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14 -18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7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61" t="23095" r="21640" b="9649"/>
          <a:stretch/>
        </p:blipFill>
        <p:spPr>
          <a:xfrm>
            <a:off x="251520" y="476672"/>
            <a:ext cx="7861670" cy="57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91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63" y="260648"/>
            <a:ext cx="8209285" cy="936104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base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психокоррекционная  программа с подростком, склонному к девиантному  поведению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Мусина Ю.Р.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450215" algn="just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112" y="1052736"/>
            <a:ext cx="87847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Знакомство.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(Установление эмоционального контакта с подростком, взаимоотношений «сопереживающего партнерства»)</a:t>
            </a: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 упражнений на «раскрепощение»: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А)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течении одной минуты подросток говорит о себе несколько теплых слов.</a:t>
            </a: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Б)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рассказывает одну смешную ситуацию, произошедшую в его жизни</a:t>
            </a: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Рефлексия.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1.МЕТОДИКА ДЕМБО-РУБИНШТЕЙНА ДЛЯ ОПРЕДЕЛЕНИЯ САМООЦЕНКИ.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Изучения уровня самооценки подростка, основных черт характера.</a:t>
            </a: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Материал: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На листе бумаги в клетку чертят две горизонтальные параллельные линии, между которыми расстояние в 10 клеток. С левого края чертят первую вертикальную линию (пробную), соединяющую обе горизонтали.</a:t>
            </a: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 Ты знаешь, что есть разные люди, честные и лживые, добрые и злые, справедливые и не очень, трудолюбивые и ленивые, вежливые и грубые.</a:t>
            </a:r>
          </a:p>
          <a:p>
            <a:pPr algn="just"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самой верхней точке находятся те, кто считают себя самыми добрыми, в самой нижней – те, кто считают себя самыми злыми. Между ними — все остальные. Отметь точкой, куда бы ты поставил себя на этой вертикальной линии?</a:t>
            </a:r>
          </a:p>
          <a:p>
            <a:pPr algn="just"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самой верхней точке – самые щедрые люди, в самой нижней – самые жадные. Где находишься ты?</a:t>
            </a:r>
          </a:p>
          <a:p>
            <a:pPr algn="just" fontAlgn="base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29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60648"/>
            <a:ext cx="7837156" cy="792088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base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психокоррекционная  программа с подростком, склонному к девиантному  поведению</a:t>
            </a:r>
          </a:p>
          <a:p>
            <a:pPr marL="0" indent="0" algn="ctr" fontAlgn="base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Мусина Ю.Р.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450215" algn="just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dirty="0"/>
          </a:p>
          <a:p>
            <a:pPr marL="0" indent="0" fontAlgn="base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9751" y="1268760"/>
            <a:ext cx="87847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Знакомство.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(Установление эмоционального контакта с подростком, взаимоотношений «сопереживающего партнерства»)</a:t>
            </a: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 упражнений на «раскрепощение»: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А)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течении одной минуты подросток говорит о себе несколько теплых слов.</a:t>
            </a: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Б) 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рассказывает одну смешную ситуацию, произошедшую в его жизни</a:t>
            </a: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Рефлексия.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1.МЕТОДИКА ДЕМБО-РУБИНШТЕЙНА ДЛЯ ОПРЕДЕЛЕНИЯ САМООЦЕНКИ.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Изучения уровня самооценки подростка, основных черт характера.</a:t>
            </a: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Материал: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На листе бумаги в клетку чертят две горизонтальные параллельные линии, между которыми расстояние в 10 клеток. С левого края чертят первую вертикальную линию (пробную), соединяющую обе горизонтали.</a:t>
            </a:r>
          </a:p>
          <a:p>
            <a:pPr algn="just" fontAlgn="base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 Ты знаешь, что есть разные люди, честные и лживые, добрые и злые, справедливые и не очень, трудолюбивые и ленивые, вежливые и грубые.</a:t>
            </a:r>
          </a:p>
          <a:p>
            <a:pPr algn="just"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самой верхней точке находятся те, кто считают себя самыми добрыми, в самой нижней – те, кто считают себя самыми злыми. Между ними — все остальные. Отметь точкой, куда бы ты поставил себя на этой вертикальной линии?</a:t>
            </a:r>
          </a:p>
          <a:p>
            <a:pPr algn="just" fontAlgn="base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самой верхней точке – самые щедрые люди, в самой нижней – самые жадные. Где находишься ты?</a:t>
            </a:r>
          </a:p>
          <a:p>
            <a:pPr algn="just" fontAlgn="base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22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48680"/>
            <a:ext cx="7218936" cy="792088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base">
              <a:buNone/>
            </a:pPr>
            <a:r>
              <a:rPr lang="ru-R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психокоррекционная  программа с подростком, склонному к девиантному  поведению</a:t>
            </a:r>
          </a:p>
          <a:p>
            <a:pPr marL="0" indent="0" algn="ctr" fontAlgn="base">
              <a:buNone/>
            </a:pP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Мусина Ю.Р.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450215" algn="ctr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marL="0" indent="0" algn="ctr" fontAlgn="base">
              <a:buNone/>
            </a:pPr>
            <a:endParaRPr lang="ru-RU" dirty="0"/>
          </a:p>
          <a:p>
            <a:pPr marL="0" indent="0" algn="ctr" fontAlgn="base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2251" y="1844824"/>
            <a:ext cx="84741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000000"/>
                </a:solidFill>
                <a:latin typeface="Lato"/>
              </a:rPr>
              <a:t>УПРАЖНЕНИЕ НА САМОИДЕНТИФИКАЦИЮ. «КТО Я? КАКОЙ Я?»</a:t>
            </a:r>
            <a:endParaRPr lang="ru-RU" sz="2000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sz="2000" b="1" dirty="0">
                <a:solidFill>
                  <a:srgbClr val="000000"/>
                </a:solidFill>
                <a:latin typeface="Lato"/>
              </a:rPr>
              <a:t>Цель:</a:t>
            </a:r>
            <a:r>
              <a:rPr lang="ru-RU" sz="2000" dirty="0">
                <a:solidFill>
                  <a:srgbClr val="000000"/>
                </a:solidFill>
                <a:latin typeface="inherit"/>
              </a:rPr>
              <a:t> осознание своих индивидуально-психологических особенностей, формирование представлений о своей Я – концепции.</a:t>
            </a:r>
            <a:endParaRPr lang="ru-RU" sz="2000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sz="2000" b="1" dirty="0">
                <a:solidFill>
                  <a:srgbClr val="000000"/>
                </a:solidFill>
                <a:latin typeface="Lato"/>
              </a:rPr>
              <a:t>Материал: </a:t>
            </a:r>
            <a:r>
              <a:rPr lang="ru-RU" sz="2000" dirty="0">
                <a:solidFill>
                  <a:srgbClr val="000000"/>
                </a:solidFill>
                <a:latin typeface="inherit"/>
              </a:rPr>
              <a:t>тетрадные листы бумаги, ручки. </a:t>
            </a:r>
            <a:endParaRPr lang="ru-RU" sz="2000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sz="2000" b="1" dirty="0">
                <a:solidFill>
                  <a:srgbClr val="000000"/>
                </a:solidFill>
                <a:latin typeface="Lato"/>
              </a:rPr>
              <a:t>Инструкция: </a:t>
            </a:r>
            <a:r>
              <a:rPr lang="ru-RU" sz="2000" dirty="0">
                <a:solidFill>
                  <a:srgbClr val="000000"/>
                </a:solidFill>
                <a:latin typeface="inherit"/>
              </a:rPr>
              <a:t>написать 10 ответов на вопрос “Кто Я?“ и 10 ответов на вопрос, “Какой Я?”. </a:t>
            </a:r>
            <a:endParaRPr lang="ru-RU" sz="2000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sz="2000" dirty="0">
                <a:solidFill>
                  <a:srgbClr val="000000"/>
                </a:solidFill>
                <a:latin typeface="inherit"/>
              </a:rPr>
              <a:t>При этом можно учитывать любые свои характеристики, черты, интересы, эмоции — все, что покажется вам подходящим для того, чтобы описать себя фразой, начинающейся с “я”. </a:t>
            </a:r>
            <a:endParaRPr lang="ru-RU" sz="2000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sz="2000" b="1" dirty="0">
                <a:solidFill>
                  <a:srgbClr val="000000"/>
                </a:solidFill>
                <a:latin typeface="Lato"/>
              </a:rPr>
              <a:t>После выполнения задания идет обсуждение задания.</a:t>
            </a:r>
            <a:endParaRPr lang="ru-RU" sz="2000" b="0" i="0" dirty="0">
              <a:solidFill>
                <a:srgbClr val="000000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42631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2" y="332656"/>
            <a:ext cx="7218936" cy="792088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base">
              <a:buNone/>
            </a:pPr>
            <a:r>
              <a:rPr lang="ru-R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психокоррекционная  программа с подростком, склонному к девиантному  поведению</a:t>
            </a:r>
          </a:p>
          <a:p>
            <a:pPr marL="0" indent="0" algn="ctr" fontAlgn="base">
              <a:buNone/>
            </a:pP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Мусина Ю.Р.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450215" algn="ctr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marL="0" indent="0" algn="ctr" fontAlgn="base">
              <a:buNone/>
            </a:pPr>
            <a:endParaRPr lang="ru-RU" dirty="0"/>
          </a:p>
          <a:p>
            <a:pPr marL="0" indent="0" algn="ctr" fontAlgn="base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3889" y="1340768"/>
            <a:ext cx="876059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УПРАЖНЕНИЕ: ПРОЕКТИВНЫЙ РИСУНОК «Я В ПРОШЛОМ, Я В НАСТОЯЩЕМ, Я В БУДУЩЕМ»</a:t>
            </a:r>
          </a:p>
          <a:p>
            <a:pPr algn="just" fontAlgn="base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Выявление внутреннего благополучия, представлений о себе во временной перспективе, самоотношения, самооценки, наличия трудностей в контактах с окружающими, внутреннего равновесия, комфорта или наличия тревожности, дискомфорта, адекватности возрастной и половой идентификации.</a:t>
            </a:r>
          </a:p>
          <a:p>
            <a:pPr algn="just" fontAlgn="base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Инструкция: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Материалы: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Бумага, карандаш.</a:t>
            </a: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Инструкция: Ты когда-нибудь задумывался о том, что ты будешь делать в этом году… через пять лет… через десять лет? С кем ты разговариваешь о том, чего бы ты хотел достичь и что пережить в своей жизни? Я хотела бы, чтобы ты сейчас задействовал свою фантазию и представил, какой прекрасной станет твоя жизнь. Сядь удобно и закрой глаза. Сделайте три глубоких вдоха. Представь себе, что ты ночью лежишь в своей постели и видишь прекрасный сон. Ты видишь самого себя через пять лет… (15 секунд.) Обрати внимание, как ты выглядишь через пять лет; где ты живешь; что ты делаешь. (15 секунд.) Представь себе, что ты очень доволен своей жизнью. Ты еще продолжаешь ходить в школу или ты уже работаешь? За что именно ты отвечаешь? Что ты умеешь делать из того, чего не умеешь еще сейчас, когда ты еще ребенок и ходишь в школу? (30 секунд.) В течение некоторого времени подумай и постарайся понять, что тебе потребовалось сделать, чтобы достичь такого результата. Какие шаги ты для этого предпринял? (1 минута.) Теперь вернись обратно, в настоящее, и хорошо запомни все, что ты увидел и что узнал о самом себе. Потянись немного, напряги и расслабь все свои мускулы и открой глаза. Теперь возьми лист бумаги и опиши, что ты будешь делать через пять лет. Запиши, где ты будешь жить, во что будешь играть. Напиши, кто будет важен для тебя в твоей жизни. Опиши, как ты достиг всего этого. (15 минут.)  </a:t>
            </a:r>
          </a:p>
          <a:p>
            <a:pPr algn="just" fontAlgn="base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рисунка.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Рефлексия   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ru-RU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96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32" y="332656"/>
            <a:ext cx="7218936" cy="792088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base">
              <a:buNone/>
            </a:pPr>
            <a:r>
              <a:rPr lang="ru-R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психокоррекционная  программа с подростком, склонному к девиантному  поведению</a:t>
            </a:r>
          </a:p>
          <a:p>
            <a:pPr marL="0" indent="0" algn="ctr" fontAlgn="base">
              <a:buNone/>
            </a:pP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Мусина Ю.Р.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450215" algn="ctr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marL="0" indent="0" algn="ctr" fontAlgn="base">
              <a:buNone/>
            </a:pPr>
            <a:endParaRPr lang="ru-RU" dirty="0"/>
          </a:p>
          <a:p>
            <a:pPr marL="0" indent="0" algn="ctr" fontAlgn="base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1700" y="1154801"/>
            <a:ext cx="87605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/>
              <a:t>УПРАЖНЕНИЕ «БАНК ПЕРЕЖИВАНИЙ</a:t>
            </a:r>
            <a:r>
              <a:rPr lang="ru-RU" b="1" dirty="0" smtClean="0"/>
              <a:t>»</a:t>
            </a:r>
            <a:endParaRPr lang="ru-RU" dirty="0"/>
          </a:p>
          <a:p>
            <a:pPr algn="just" fontAlgn="base"/>
            <a:r>
              <a:rPr lang="ru-RU" b="1" dirty="0"/>
              <a:t>Цель:</a:t>
            </a:r>
            <a:r>
              <a:rPr lang="ru-RU" dirty="0"/>
              <a:t> Отработка навыков коммуникативного поведения: коррекция эмоциональной сферы на основе отработки навыка адекватного эмоционального реагирования.</a:t>
            </a:r>
          </a:p>
          <a:p>
            <a:pPr algn="just" fontAlgn="base"/>
            <a:r>
              <a:rPr lang="ru-RU" dirty="0"/>
              <a:t>Источник многих проблем – чрезмерные опасения и заботы. Осложнить себе жизнь достаточно просто: надо меньше думать и переживать о том, что может случиться с нами или нашими близкими. «А вдруг…», «А что, если…». Тот, кто много размышляет об этом, тратит свои силы на переживание и преодоление того, чего нет и, может быть, никогда не будет. У такого человека не остается сил на решение отдельных вполне посильных проблем.</a:t>
            </a:r>
          </a:p>
          <a:p>
            <a:pPr algn="just" fontAlgn="base"/>
            <a:r>
              <a:rPr lang="ru-RU" b="1" dirty="0"/>
              <a:t>Инструкция:</a:t>
            </a:r>
            <a:endParaRPr lang="ru-RU" dirty="0"/>
          </a:p>
          <a:p>
            <a:pPr algn="just" fontAlgn="base"/>
            <a:r>
              <a:rPr lang="ru-RU" dirty="0"/>
              <a:t>Подумай, вспомни, о чем ты обычно переживаешь? Есть ли сейчас какая-нибудь важная проблема, стоящая перед тобой. Запиши проблему и связанные с ней переживания на небольшом листочке бумаги и положи в коробку. Храни его у себя дома. Раз в неделю в спокойной обстановке садись за стол, записывай свои заботы и переживания и добавляйте их в коробку. Через две недели переберите свои заботы и посмотрите, что с ними стало за это время. Процедуру можно повторить через месяц и более. </a:t>
            </a:r>
          </a:p>
          <a:p>
            <a:pPr algn="just" fontAlgn="base"/>
            <a:r>
              <a:rPr lang="ru-RU" dirty="0"/>
              <a:t>Вопросы для обсуждения (минимум через две недели):</a:t>
            </a:r>
          </a:p>
          <a:p>
            <a:pPr algn="just" fontAlgn="base"/>
            <a:r>
              <a:rPr lang="ru-RU" dirty="0"/>
              <a:t>– Не исчезли ли многие заботы и переживания сами собой? </a:t>
            </a:r>
          </a:p>
          <a:p>
            <a:pPr algn="just" fontAlgn="base"/>
            <a:r>
              <a:rPr lang="ru-RU" dirty="0"/>
              <a:t>– Можно ли отличить преодолимые и непреодолимые трудности? Если да, то как?</a:t>
            </a:r>
          </a:p>
        </p:txBody>
      </p:sp>
    </p:spTree>
    <p:extLst>
      <p:ext uri="{BB962C8B-B14F-4D97-AF65-F5344CB8AC3E}">
        <p14:creationId xmlns:p14="http://schemas.microsoft.com/office/powerpoint/2010/main" val="220672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96752"/>
            <a:ext cx="842493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коррекционно-развивающая работа должна создавать условия для эффективного формирования тех психических функций, которые особенно интенсивно развиваются в текущий период взросления;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- коррекционно-развивающая работа должна способствовать формированию предпосылок для благополучного развития на следующем возрастном этапе;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- коррекционно-развивающая помощь должна начинаться как можно раньше;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- коррекционно-развивающая работа должна быть направлена на гармонизацию личностного развития индивида на данном возрастном этапе.</a:t>
            </a:r>
          </a:p>
          <a:p>
            <a:pPr algn="just"/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60648"/>
            <a:ext cx="7218936" cy="792088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base">
              <a:buNone/>
            </a:pPr>
            <a:r>
              <a:rPr lang="ru-R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психокоррекционная  программа с подростком, склонному к девиантному  поведению</a:t>
            </a:r>
          </a:p>
          <a:p>
            <a:pPr marL="0" indent="0" algn="ctr" fontAlgn="base">
              <a:buNone/>
            </a:pP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Мусина Ю.Р.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450215" algn="ctr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marL="0" indent="0" algn="ctr" fontAlgn="base">
              <a:buNone/>
            </a:pPr>
            <a:endParaRPr lang="ru-RU" dirty="0"/>
          </a:p>
          <a:p>
            <a:pPr marL="0" indent="0" algn="ctr" fontAlgn="base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68760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0000"/>
                </a:solidFill>
                <a:latin typeface="Lato"/>
              </a:rPr>
              <a:t>УПРАЖНЕНИЕ «НА ОШИБКАХ УЧАТСЯ</a:t>
            </a:r>
            <a:r>
              <a:rPr lang="ru-RU" b="1" dirty="0" smtClean="0">
                <a:solidFill>
                  <a:srgbClr val="000000"/>
                </a:solidFill>
                <a:latin typeface="Lato"/>
              </a:rPr>
              <a:t>»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algn="just" fontAlgn="base"/>
            <a:r>
              <a:rPr lang="ru-RU" b="1" dirty="0">
                <a:solidFill>
                  <a:srgbClr val="000000"/>
                </a:solidFill>
                <a:latin typeface="Lato"/>
              </a:rPr>
              <a:t>Цель: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 Формирование толерантной коммуникативной культуры.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algn="just" fontAlgn="base"/>
            <a:r>
              <a:rPr lang="ru-RU" b="1" dirty="0">
                <a:solidFill>
                  <a:srgbClr val="000000"/>
                </a:solidFill>
                <a:latin typeface="Lato"/>
              </a:rPr>
              <a:t>Инструкция: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inherit"/>
              </a:rPr>
              <a:t>Каждый из нас совершает ошибки. Только таким образом мы можем чему-то научиться. Каждый из вас знает, что он время от времени делает ошибки. Можешь ли ты вспомнить сейчас какую-нибудь свою большую ошибку?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inherit"/>
              </a:rPr>
              <a:t>Некоторые люди, совершив ошибку, очень строго судят себя. Другие просто еще раз пытаются сделать то, что у них не получилось. С каждым таким шагом они учатся и никогда не создают больших проблем, если у них что-то сразу не вышло. А как ты реагируешь на свои ошибки? 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algn="just" fontAlgn="base"/>
            <a:r>
              <a:rPr lang="ru-RU" b="1" dirty="0">
                <a:solidFill>
                  <a:srgbClr val="000000"/>
                </a:solidFill>
                <a:latin typeface="Lato"/>
              </a:rPr>
              <a:t>Вопросы для обсуждения: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inherit"/>
              </a:rPr>
              <a:t>– Переживаешь ли ты, когда совершаешь ошибку?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inherit"/>
              </a:rPr>
              <a:t>– Можешь ли ты, после того как совершишь ошибку, начать делать что-то другое?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inherit"/>
              </a:rPr>
              <a:t>– Пытаешься ли ты многократно совершать какое-то действие до тех пор, пока не научишься его делать?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inherit"/>
              </a:rPr>
              <a:t>– Кто радуется вместе с тобой, когда у тебя что-то получается?</a:t>
            </a:r>
            <a:endParaRPr lang="ru-RU" b="0" i="0" dirty="0">
              <a:solidFill>
                <a:srgbClr val="000000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90803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60648"/>
            <a:ext cx="7218936" cy="792088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base">
              <a:buNone/>
            </a:pPr>
            <a:r>
              <a:rPr lang="ru-R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психокоррекционная  программа с подростком, склонному к девиантному  поведению</a:t>
            </a:r>
          </a:p>
          <a:p>
            <a:pPr marL="0" indent="0" algn="ctr" fontAlgn="base">
              <a:buNone/>
            </a:pP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Мусина Ю.Р.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450215" algn="ctr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marL="0" indent="0" algn="ctr" fontAlgn="base">
              <a:buNone/>
            </a:pPr>
            <a:endParaRPr lang="ru-RU" dirty="0"/>
          </a:p>
          <a:p>
            <a:pPr marL="0" indent="0" algn="ctr" fontAlgn="base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0000"/>
                </a:solidFill>
                <a:latin typeface="Lato"/>
              </a:rPr>
              <a:t>АРТ-ТЕРАПИЯ: УПРАЖНЕНИЕ «4 ПЕРСОНАЖА»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b="1" dirty="0">
                <a:solidFill>
                  <a:srgbClr val="000000"/>
                </a:solidFill>
                <a:latin typeface="Lato"/>
              </a:rPr>
              <a:t>Цель: 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самоанализ, исследование личностных качеств.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b="1" dirty="0">
                <a:solidFill>
                  <a:srgbClr val="000000"/>
                </a:solidFill>
                <a:latin typeface="Lato"/>
              </a:rPr>
              <a:t>Инструкция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: Изобрази себя в образе четырех персонажей: растения, животного, неодушевленного предмета, человека.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inherit"/>
              </a:rPr>
              <a:t>Через данных, нарисованных персонажей можно выделить: особенности личности, черты характера, пристрастия, интересы, эмоции, описание ситуаций в которых человек оказался. 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inherit"/>
              </a:rPr>
              <a:t>На основе этих признаков можно выделить значимость человека либо описания себя, либо описания внешнего мира.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inherit"/>
              </a:rPr>
              <a:t>Беседа с вопросами: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inherit"/>
              </a:rPr>
              <a:t>«Что общего у вас с ним?», 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inherit"/>
              </a:rPr>
              <a:t>«Что это для вас?», 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inherit"/>
              </a:rPr>
              <a:t>«Что нравится тебе в нем?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inherit"/>
              </a:rPr>
              <a:t>«Что не нравится?»,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inherit"/>
              </a:rPr>
              <a:t> «Чтобы ты изменил?»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inherit"/>
              </a:rPr>
              <a:t>Необходимо заметить, что самое крупное изображение означает самое значимое, на это надо обратить внимание подростка.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dirty="0">
                <a:solidFill>
                  <a:srgbClr val="000000"/>
                </a:solidFill>
                <a:latin typeface="Lato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51896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60648"/>
            <a:ext cx="7218936" cy="792088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base">
              <a:buNone/>
            </a:pPr>
            <a:r>
              <a:rPr lang="ru-R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психокоррекционная  программа с подростком, склонному к девиантному  поведению</a:t>
            </a:r>
          </a:p>
          <a:p>
            <a:pPr marL="0" indent="0" algn="ctr" fontAlgn="base">
              <a:buNone/>
            </a:pP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Мусина Ю.Р.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450215" algn="ctr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marL="0" indent="0" algn="ctr" fontAlgn="base">
              <a:buNone/>
            </a:pPr>
            <a:endParaRPr lang="ru-RU" dirty="0"/>
          </a:p>
          <a:p>
            <a:pPr marL="0" indent="0" algn="ctr" fontAlgn="base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Lato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53426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Lato"/>
              </a:rPr>
              <a:t> УПРАЖНЕНИЕ «НЕОКОНЧЕННОЕ ПРЕДЛОЖЕНИЕ»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.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b="1" dirty="0">
                <a:solidFill>
                  <a:srgbClr val="000000"/>
                </a:solidFill>
                <a:latin typeface="inherit"/>
              </a:rPr>
              <a:t>Цель: 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Самостоятельный анализ результативности деятельности, самооценка ресурсов и достижений, присвоение и переживание полученного в ходе занятий опыта.</a:t>
            </a:r>
          </a:p>
          <a:p>
            <a:pPr fontAlgn="base"/>
            <a:r>
              <a:rPr lang="ru-RU" b="1" dirty="0">
                <a:solidFill>
                  <a:srgbClr val="000000"/>
                </a:solidFill>
                <a:latin typeface="inherit"/>
              </a:rPr>
              <a:t>Инструкция:</a:t>
            </a:r>
            <a:endParaRPr lang="ru-RU" dirty="0">
              <a:solidFill>
                <a:srgbClr val="000000"/>
              </a:solidFill>
              <a:latin typeface="inherit"/>
            </a:endParaRP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Допиши предложения: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– Я научился…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– Я узнал, что…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– Я нашел подтверждение тому, что…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– Я обнаружил, что…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– Я был удивлен тем, что…</a:t>
            </a:r>
          </a:p>
          <a:p>
            <a:pPr fontAlgn="base"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inherit"/>
              </a:rPr>
              <a:t>– Самым важным для меня было…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inherit"/>
              </a:rPr>
              <a:t>Участники пишут на листах свои ощущения в процессе участия в программе, анонимность по желанию.</a:t>
            </a:r>
            <a:endParaRPr lang="ru-RU" dirty="0">
              <a:solidFill>
                <a:srgbClr val="000000"/>
              </a:solidFill>
              <a:latin typeface="Lato"/>
            </a:endParaRPr>
          </a:p>
          <a:p>
            <a:pPr fontAlgn="base"/>
            <a:r>
              <a:rPr lang="ru-RU" b="1" dirty="0">
                <a:solidFill>
                  <a:srgbClr val="000000"/>
                </a:solidFill>
                <a:latin typeface="Lato"/>
              </a:rPr>
              <a:t>Ритуал прощания </a:t>
            </a:r>
            <a:r>
              <a:rPr lang="ru-RU" dirty="0">
                <a:solidFill>
                  <a:srgbClr val="000000"/>
                </a:solidFill>
                <a:latin typeface="inherit"/>
              </a:rPr>
              <a:t>(Вручение грамоты ««Себе любимому».)</a:t>
            </a:r>
            <a:endParaRPr lang="ru-RU" b="0" i="0" dirty="0">
              <a:solidFill>
                <a:srgbClr val="000000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16996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6876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Lato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4991" y="1988840"/>
            <a:ext cx="83632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Упражнение «5 ситуаций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just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5 ситуаций, вызывающих ощущение: «чувствую себя хорошо». Воспроизведите их в своём воображении, запомните чувства, которые при этом возникнут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Теперь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представьте, что вы кладете эти чувства в надёжное место и можете достать их оттуда, когда пожелаете. Нарисуйте это место и назовите эти ощущения.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7928" y="283875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индивидуальных коррекционных занятий с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подростком «Я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все смогу»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Автор: Исаева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416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6876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Lato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4547" y="1330315"/>
            <a:ext cx="8363272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Упражнение «Мусорное ведро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Психолог показывает иллюстрацию, где изображено мусорное ведро, и просит подростка объяснить, Что, по их мнению, символизирует мусорное ведро. Подростку предлагается нарисовать на бумаге мусорное ведро. Психолог направляет дискуссию таким образом, чтобы подростку представилась возможность выбросить что-то из своей жизни, и предлагает ребенку представить, что они что-то выбрасывают за ненадобностью. Это может быть человек,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 -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нибудь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предмет, место или чувство. Изобразить это надо так, как будто оно падает с руки в мусорное ведро. Ученик описывают негативные моменты своей жизни так, как они изобразили это на картинке.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7928" y="283875"/>
            <a:ext cx="784887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индивидуальных коррекционных занятий с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подростком «Я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все смогу»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Автор: Исаева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101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6876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Lato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4547" y="1330315"/>
            <a:ext cx="83632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Упражнение «Что я знаю о себе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 algn="ctr">
              <a:buNone/>
            </a:pPr>
            <a:r>
              <a:rPr lang="ru-RU" sz="2400" dirty="0" smtClean="0"/>
              <a:t> </a:t>
            </a:r>
            <a:r>
              <a:rPr lang="ru-RU" sz="2400" dirty="0"/>
              <a:t>В тетради подросток чертит таблицу из четырех пронумерованных столбцов.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столбике № 1 ты перечисляешь все, что ты умеешь, постарайтесь вспомнить все самое важное. В столбике № 3 вы перечисляете все, что не умеете. В столбике № 1 ты уже написал все, что умеешь. Но что-то ты умеешь лучше, 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-то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хуже. Выбери то, что ты умеешь так хорошо, что можешь научить других, и запиши в столбик № 2. Напиши в столбик № 4, чему бы ты хотел научиться.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7928" y="283875"/>
            <a:ext cx="784887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индивидуальных коррекционных занятий с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подростком «Я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все смогу»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Автор: Исаева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Т.А.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2252" t="34754" r="17347" b="55906"/>
          <a:stretch/>
        </p:blipFill>
        <p:spPr>
          <a:xfrm>
            <a:off x="611560" y="4653136"/>
            <a:ext cx="775599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94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6876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Lato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Lato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2921" y="548680"/>
            <a:ext cx="8691567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Упражнение «Несуществующие профессии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/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 Ковалева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В.В. </a:t>
            </a:r>
          </a:p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пробуждение интереса к различным профессиям,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развитие творческого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потенциала учащихся, расширение кругозора.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Время проведения: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10-15 минут.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Процедура: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упражнение может проводиться в подгруппах по 3-6 человек.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Ведущий предлагает школьникам придумать профессии, которые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ещё 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существуют в обществе, но которые могли бы существовать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Каждую выдуманную профессию необходимо обсудить: 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Будет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 востребован такой профессионал?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будет ему платить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деньги	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работу?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Найдутся ли желающие работать по этой профессии? Интересна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 она? Кто-нибудь из вас мог бы работать по этой профессии? Хватит ли способностей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Какое образование будет необходимым для работы по этой профессии?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72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82" t="39537" r="24161" b="20110"/>
          <a:stretch/>
        </p:blipFill>
        <p:spPr>
          <a:xfrm>
            <a:off x="323528" y="1196752"/>
            <a:ext cx="8208912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2606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образцы ведения журнала педагога -психолога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68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606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образцы ведения журнала педагога -психолога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38" t="29270" r="23164" b="24591"/>
          <a:stretch/>
        </p:blipFill>
        <p:spPr>
          <a:xfrm>
            <a:off x="251520" y="1078713"/>
            <a:ext cx="8612189" cy="45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86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606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образцы ведения журнала педагога -психолога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38" t="37226" r="23164" b="22999"/>
          <a:stretch/>
        </p:blipFill>
        <p:spPr>
          <a:xfrm>
            <a:off x="251520" y="1340767"/>
            <a:ext cx="8280920" cy="48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7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63652"/>
            <a:ext cx="8262710" cy="489248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Развитие и коррекция эмоциональной сферы: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развитие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эмоционально –личностной сферы у обучающихся;</a:t>
            </a:r>
          </a:p>
          <a:p>
            <a:pPr marL="0" indent="0" algn="just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повышение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эмоциональной компетентности, предполагающее умение понимать эмоции другого человека, адекватно проявлять и контролировать свои эмоции и чувства.</a:t>
            </a:r>
          </a:p>
          <a:p>
            <a:pPr marL="91440" indent="450215" algn="just" eaLnBrk="1" fontAlgn="auto" hangingPunct="1">
              <a:spcAft>
                <a:spcPts val="0"/>
              </a:spcAft>
              <a:defRPr/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588" y="18864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Основные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направления при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работе с детьми и подростками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717032"/>
            <a:ext cx="80648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личностному росту и коррекция отклонений личностного развития: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воздействие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 формирование системы обучающихся ;</a:t>
            </a: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адекватной самооценки;</a:t>
            </a: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исправление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недостатков характера, мешающих адаптации субъекта и т.п.</a:t>
            </a:r>
          </a:p>
          <a:p>
            <a:pPr marL="91440" indent="450215" algn="just"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25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06;p15"/>
          <p:cNvSpPr txBox="1">
            <a:spLocks noGrp="1"/>
          </p:cNvSpPr>
          <p:nvPr>
            <p:ph type="title"/>
          </p:nvPr>
        </p:nvSpPr>
        <p:spPr>
          <a:xfrm>
            <a:off x="936626" y="1082676"/>
            <a:ext cx="7773988" cy="30797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2A3990"/>
              </a:buClr>
            </a:pPr>
            <a:r>
              <a:rPr lang="ru-RU" altLang="ru-RU" sz="1800"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1800"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20124D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20124D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endParaRPr lang="ru-RU" altLang="ru-RU" sz="3000">
              <a:solidFill>
                <a:srgbClr val="2A3990"/>
              </a:solidFill>
              <a:latin typeface="Roboto" pitchFamily="2" charset="0"/>
              <a:cs typeface="Arial" pitchFamily="34" charset="0"/>
              <a:sym typeface="Roboto" pitchFamily="2" charset="0"/>
            </a:endParaRPr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627063" y="1474788"/>
            <a:ext cx="79375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F13673-DE39-4DB5-B506-09ACC9C46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83" t="10351" r="12988" b="6580"/>
          <a:stretch/>
        </p:blipFill>
        <p:spPr>
          <a:xfrm>
            <a:off x="1424583" y="1808589"/>
            <a:ext cx="6798073" cy="50494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6FB95A-F7D6-46F8-BF13-2A1EB88A5E79}"/>
              </a:ext>
            </a:extLst>
          </p:cNvPr>
          <p:cNvSpPr/>
          <p:nvPr/>
        </p:nvSpPr>
        <p:spPr>
          <a:xfrm>
            <a:off x="5255568" y="6093561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Ссылка :</a:t>
            </a:r>
            <a:r>
              <a:rPr lang="en-US" sz="2400" b="1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https://stoppav.ru/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ED2A87-F66B-46FC-8C99-41CBFB7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94" t="13624" r="12461" b="57003"/>
          <a:stretch/>
        </p:blipFill>
        <p:spPr>
          <a:xfrm>
            <a:off x="1172963" y="188640"/>
            <a:ext cx="6798073" cy="15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21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AF3BB0-6D6A-4A13-8D4F-208B82EF384F}"/>
              </a:ext>
            </a:extLst>
          </p:cNvPr>
          <p:cNvSpPr/>
          <p:nvPr/>
        </p:nvSpPr>
        <p:spPr>
          <a:xfrm>
            <a:off x="1674421" y="997528"/>
            <a:ext cx="5617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</a:p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DD49DB-8B01-411F-8C0A-C705D453364E}"/>
              </a:ext>
            </a:extLst>
          </p:cNvPr>
          <p:cNvSpPr/>
          <p:nvPr/>
        </p:nvSpPr>
        <p:spPr>
          <a:xfrm>
            <a:off x="2196935" y="4512623"/>
            <a:ext cx="6270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телефон: 8(473)234-38-72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2828" y="2606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компоненты методов коррекционно –развивающей работы педагога - психолога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808" y="1628800"/>
            <a:ext cx="82809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Методологический  компонент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включает в себя основные идеи, задачи, целевые характеристики и исходные теоретические положения.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Содержательный компонент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включает в себя описание основных этапов коррекционно –развивающей работы, цели и задачи каждого этапа, подробное описание содержания.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Технологический компонент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включает формы, методы, приемы  и средства  работы с обучающимися.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7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215171"/>
            <a:ext cx="5710033" cy="11848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8872" y="201463"/>
            <a:ext cx="7654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 – педагогические методы 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07586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развития, формирование у него необходимых знаний, умений, навыков по здоровому образу жизни. </a:t>
            </a: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561912"/>
            <a:ext cx="871296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r>
              <a:rPr lang="ru-RU" sz="1600" b="1" u="sng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 сохранения и стимулирования здоровья,</a:t>
            </a:r>
            <a:r>
              <a:rPr lang="ru-RU" sz="16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них входит большое количество различных </a:t>
            </a:r>
            <a:r>
              <a:rPr lang="ru-RU" sz="16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гимнастик:</a:t>
            </a: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r>
              <a:rPr lang="ru-RU" sz="16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гимнастика для глаз;</a:t>
            </a: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r>
              <a:rPr lang="ru-RU" sz="16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гимнастика дыхательная;</a:t>
            </a: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r>
              <a:rPr lang="ru-RU" sz="16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гимнастика пальчиковая;</a:t>
            </a: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r>
              <a:rPr lang="ru-RU" sz="16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подвижные и спортивные игры;</a:t>
            </a: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r>
              <a:rPr lang="ru-RU" sz="16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динамическая пауза;</a:t>
            </a:r>
            <a:endParaRPr lang="ru-RU" sz="16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r>
              <a:rPr lang="ru-RU" sz="1600" kern="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kern="1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релаксация;</a:t>
            </a: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6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584648"/>
            <a:ext cx="5710033" cy="11848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0148" y="248461"/>
            <a:ext cx="746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 – педагогические методы 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24744"/>
            <a:ext cx="83567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ЗОЖ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коммуникативная игра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Играя с детьми в коммуникативные игры, взрослые оказывают практическую помощь детям в социальной адаптации; развивают средства невербальной коммуникации: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мимику, пантомиму, жестикуляцию;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создают позитивное отношение к собственному телу и развивают способность управлять им;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развивают умение понимать друг друга;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вникать в суть полученной информации;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учат определять эмоциональное состояние и отражать его с помощью выразительных движений и речи;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воспитывают доверительное отношение друг к другу;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развивают невербальное воображение, образное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1927278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584648"/>
            <a:ext cx="5710033" cy="11848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0148" y="248461"/>
            <a:ext cx="7463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 – педагогические методы 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 txBox="1">
            <a:spLocks/>
          </p:cNvSpPr>
          <p:nvPr/>
        </p:nvSpPr>
        <p:spPr>
          <a:xfrm>
            <a:off x="611560" y="1340768"/>
            <a:ext cx="8175014" cy="3384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 algn="just">
              <a:buFont typeface="Arial" panose="020B0604020202020204" pitchFamily="34" charset="0"/>
              <a:buNone/>
              <a:defRPr/>
            </a:pPr>
            <a:r>
              <a:rPr lang="ru-RU" dirty="0" smtClean="0"/>
              <a:t>-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игротерапия, игротренинги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(Игротерапия – процесс взаимодействия ребенка и взрослого посредством игры,  в котором на глубинном ценностном уровне происходит волшебное таинство собирания и укрепления собственного «Я», успешное моделирование собственного, настоящего и будущего. Это процесс совместного с ребенком проживания и осмысления какой-либо жизненно важной ситуации, поданной в игровой форме);</a:t>
            </a:r>
          </a:p>
          <a:p>
            <a:pPr marL="91440" indent="450215" algn="just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5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584648"/>
            <a:ext cx="5710033" cy="11848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227256"/>
            <a:ext cx="8016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Психолого – педагогические методы и </a:t>
            </a:r>
            <a:r>
              <a:rPr lang="ru-RU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057A45-5782-4C2B-8FB8-35E6078F22DA}"/>
              </a:ext>
            </a:extLst>
          </p:cNvPr>
          <p:cNvSpPr txBox="1">
            <a:spLocks/>
          </p:cNvSpPr>
          <p:nvPr/>
        </p:nvSpPr>
        <p:spPr>
          <a:xfrm>
            <a:off x="611560" y="1340768"/>
            <a:ext cx="8175014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450215" algn="just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8856984" cy="640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r>
              <a:rPr lang="ru-RU" sz="2000" b="1" kern="15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Коррекционные </a:t>
            </a:r>
            <a:r>
              <a:rPr lang="ru-RU" sz="2000" b="1" kern="15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технологии:</a:t>
            </a: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r>
              <a:rPr lang="ru-RU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 </a:t>
            </a:r>
            <a:r>
              <a:rPr lang="ru-RU" sz="2000" kern="1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</a:t>
            </a:r>
            <a:r>
              <a:rPr lang="ru-RU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с</a:t>
            </a:r>
            <a:r>
              <a:rPr lang="ru-RU" sz="2000" kern="1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казкотерапия </a:t>
            </a:r>
            <a:r>
              <a:rPr lang="ru-RU" sz="2000" kern="150" dirty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волшебный сказочный мир, наполненный чудесами и тайнами, будоражит воображение детей и взрослых. Это проживание и осмысление какой-либо жизненно важной ситуации, в заданной игровой </a:t>
            </a:r>
            <a:r>
              <a:rPr lang="ru-RU" sz="2000" kern="150" dirty="0" smtClean="0"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форме;</a:t>
            </a: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r>
              <a:rPr lang="ru-RU" sz="1600" kern="150" dirty="0" smtClean="0">
                <a:effectLst/>
                <a:latin typeface="Arial" panose="020B0604020202020204" pitchFamily="34" charset="0"/>
                <a:ea typeface="Andale Sans UI"/>
                <a:cs typeface="Arial" panose="020B0604020202020204" pitchFamily="34" charset="0"/>
              </a:rPr>
              <a:t>-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Цветотерапия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– коррекция психоэмоционального состояния ребенка при помощи определенных цветов. Благодаря воздействию определенного цвета на ребенка можно добиться значительных результатов в преодолении апатии, раздражительности, чрезмерной активности и даже начинающейся детской агрессии, умение управлять своими эмоциями.</a:t>
            </a: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endParaRPr lang="ru-RU" sz="1600" b="1" u="sng" kern="150" dirty="0" smtClean="0"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40"/>
              </a:spcBef>
              <a:spcAft>
                <a:spcPts val="140"/>
              </a:spcAft>
            </a:pPr>
            <a:endParaRPr lang="ru-RU" sz="16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24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44c44b51dadda516f584b8747fe1f711932c81"/>
</p:tagLst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1601</Words>
  <Application>Microsoft Office PowerPoint</Application>
  <PresentationFormat>Экран (4:3)</PresentationFormat>
  <Paragraphs>229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Andale Sans UI</vt:lpstr>
      <vt:lpstr>Arial</vt:lpstr>
      <vt:lpstr>Calibri</vt:lpstr>
      <vt:lpstr>inherit</vt:lpstr>
      <vt:lpstr>Lato</vt:lpstr>
      <vt:lpstr>Roboto</vt:lpstr>
      <vt:lpstr>Symbol</vt:lpstr>
      <vt:lpstr>Tahoma</vt:lpstr>
      <vt:lpstr>Times New Roman</vt:lpstr>
      <vt:lpstr>Тема Office</vt:lpstr>
      <vt:lpstr>   Школа молодого специалиста: педагог-психолог  «Коррекционно – развивающая работа педагога – психолога – важный инструмент благоприятного воздействия для успешного социального –психологического развития и самоопределения обучающихся»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Разноцветный кадр - шаблон презентации с сайта http://presentation-creation.ru</dc:title>
  <dc:creator>obstinate</dc:creator>
  <cp:keywords>шаблоны презентаций, темы оформления презентаций</cp:keywords>
  <dc:description>Шаблон презентации с сайта http://presentation-creation.ru/</dc:description>
  <cp:lastModifiedBy>User</cp:lastModifiedBy>
  <cp:revision>143</cp:revision>
  <dcterms:created xsi:type="dcterms:W3CDTF">2017-09-24T17:07:20Z</dcterms:created>
  <dcterms:modified xsi:type="dcterms:W3CDTF">2024-12-11T09:29:44Z</dcterms:modified>
</cp:coreProperties>
</file>