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6" r:id="rId1"/>
  </p:sldMasterIdLst>
  <p:notesMasterIdLst>
    <p:notesMasterId r:id="rId14"/>
  </p:notesMasterIdLst>
  <p:sldIdLst>
    <p:sldId id="402" r:id="rId2"/>
    <p:sldId id="410" r:id="rId3"/>
    <p:sldId id="413" r:id="rId4"/>
    <p:sldId id="416" r:id="rId5"/>
    <p:sldId id="425" r:id="rId6"/>
    <p:sldId id="419" r:id="rId7"/>
    <p:sldId id="426" r:id="rId8"/>
    <p:sldId id="422" r:id="rId9"/>
    <p:sldId id="429" r:id="rId10"/>
    <p:sldId id="430" r:id="rId11"/>
    <p:sldId id="431" r:id="rId12"/>
    <p:sldId id="424" r:id="rId13"/>
  </p:sldIdLst>
  <p:sldSz cx="9144000" cy="6858000" type="screen4x3"/>
  <p:notesSz cx="6858000" cy="9947275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4" userDrawn="1">
          <p15:clr>
            <a:srgbClr val="A4A3A4"/>
          </p15:clr>
        </p15:guide>
        <p15:guide id="2" pos="219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CCFF"/>
    <a:srgbClr val="0099FF"/>
    <a:srgbClr val="4868F2"/>
    <a:srgbClr val="3366FF"/>
    <a:srgbClr val="66CCFF"/>
    <a:srgbClr val="800000"/>
    <a:srgbClr val="33CCFF"/>
    <a:srgbClr val="0089FA"/>
    <a:srgbClr val="1F86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8" autoAdjust="0"/>
    <p:restoredTop sz="92670" autoAdjust="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384" y="9309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928" y="-90"/>
      </p:cViewPr>
      <p:guideLst>
        <p:guide orient="horz" pos="2924"/>
        <p:guide pos="219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1"/>
          <p:cNvSpPr>
            <a:spLocks noChangeArrowheads="1"/>
          </p:cNvSpPr>
          <p:nvPr/>
        </p:nvSpPr>
        <p:spPr bwMode="auto">
          <a:xfrm>
            <a:off x="2" y="1"/>
            <a:ext cx="6858000" cy="99472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92903" tIns="46451" rIns="92903" bIns="46451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ea typeface="Microsoft YaHei" charset="-122"/>
              <a:cs typeface="+mn-cs"/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1" y="0"/>
            <a:ext cx="2972393" cy="4977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903" tIns="46451" rIns="92903" bIns="46451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ea typeface="Microsoft YaHei" charset="-122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3992" y="0"/>
            <a:ext cx="2970776" cy="4961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7549" rIns="91440" bIns="47549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735477" algn="l"/>
                <a:tab pos="1470953" algn="l"/>
                <a:tab pos="2206430" algn="l"/>
                <a:tab pos="2941908" algn="l"/>
              </a:tabLst>
              <a:defRPr sz="1200">
                <a:solidFill>
                  <a:srgbClr val="000000"/>
                </a:solidFill>
                <a:latin typeface="Calibri" pitchFamily="32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5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42975" y="747713"/>
            <a:ext cx="4970463" cy="372745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316" y="4724756"/>
            <a:ext cx="5485753" cy="447507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7549" rIns="91440" bIns="47549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9223" name="Text Box 6"/>
          <p:cNvSpPr txBox="1">
            <a:spLocks noChangeArrowheads="1"/>
          </p:cNvSpPr>
          <p:nvPr/>
        </p:nvSpPr>
        <p:spPr bwMode="auto">
          <a:xfrm>
            <a:off x="1" y="9447910"/>
            <a:ext cx="2972393" cy="4977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903" tIns="46451" rIns="92903" bIns="46451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>
              <a:ea typeface="Microsoft YaHei" charset="-122"/>
              <a:cs typeface="+mn-cs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3992" y="9447911"/>
            <a:ext cx="2970776" cy="4961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7549" rIns="91440" bIns="47549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735477" algn="l"/>
                <a:tab pos="1470953" algn="l"/>
                <a:tab pos="2206430" algn="l"/>
                <a:tab pos="2941908" algn="l"/>
              </a:tabLst>
              <a:defRPr sz="1200">
                <a:solidFill>
                  <a:srgbClr val="000000"/>
                </a:solidFill>
                <a:latin typeface="Calibri" pitchFamily="32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D83E4D05-F022-442D-87E4-4F2F5CA4A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2027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tabLst>
                <a:tab pos="734292" algn="l"/>
                <a:tab pos="1470190" algn="l"/>
                <a:tab pos="2206088" algn="l"/>
                <a:tab pos="2940378" algn="l"/>
              </a:tabLst>
            </a:pPr>
            <a:fld id="{99523EE3-7526-482B-B73A-FEF579A94073}" type="slidenum">
              <a:rPr lang="ru-RU" smtClean="0">
                <a:latin typeface="Calibri" pitchFamily="34" charset="0"/>
                <a:ea typeface="Microsoft YaHei" pitchFamily="34" charset="-122"/>
              </a:rPr>
              <a:pPr>
                <a:tabLst>
                  <a:tab pos="734292" algn="l"/>
                  <a:tab pos="1470190" algn="l"/>
                  <a:tab pos="2206088" algn="l"/>
                  <a:tab pos="2940378" algn="l"/>
                </a:tabLst>
              </a:pPr>
              <a:t>1</a:t>
            </a:fld>
            <a:endParaRPr lang="ru-RU" dirty="0" smtClean="0">
              <a:latin typeface="Calibri" pitchFamily="34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722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tabLst>
                <a:tab pos="734292" algn="l"/>
                <a:tab pos="1470190" algn="l"/>
                <a:tab pos="2206088" algn="l"/>
                <a:tab pos="2940378" algn="l"/>
              </a:tabLst>
            </a:pPr>
            <a:fld id="{99523EE3-7526-482B-B73A-FEF579A94073}" type="slidenum">
              <a:rPr lang="ru-RU" smtClean="0">
                <a:latin typeface="Calibri" pitchFamily="34" charset="0"/>
                <a:ea typeface="Microsoft YaHei" pitchFamily="34" charset="-122"/>
              </a:rPr>
              <a:pPr>
                <a:tabLst>
                  <a:tab pos="734292" algn="l"/>
                  <a:tab pos="1470190" algn="l"/>
                  <a:tab pos="2206088" algn="l"/>
                  <a:tab pos="2940378" algn="l"/>
                </a:tabLst>
              </a:pPr>
              <a:t>2</a:t>
            </a:fld>
            <a:endParaRPr lang="ru-RU" dirty="0" smtClean="0">
              <a:latin typeface="Calibri" pitchFamily="34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722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83E4D05-F022-442D-87E4-4F2F5CA4A72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0903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tabLst>
                <a:tab pos="734292" algn="l"/>
                <a:tab pos="1470190" algn="l"/>
                <a:tab pos="2206088" algn="l"/>
                <a:tab pos="2940378" algn="l"/>
              </a:tabLst>
            </a:pPr>
            <a:fld id="{99523EE3-7526-482B-B73A-FEF579A94073}" type="slidenum">
              <a:rPr lang="ru-RU" smtClean="0">
                <a:latin typeface="Calibri" pitchFamily="34" charset="0"/>
                <a:ea typeface="Microsoft YaHei" pitchFamily="34" charset="-122"/>
              </a:rPr>
              <a:pPr>
                <a:tabLst>
                  <a:tab pos="734292" algn="l"/>
                  <a:tab pos="1470190" algn="l"/>
                  <a:tab pos="2206088" algn="l"/>
                  <a:tab pos="2940378" algn="l"/>
                </a:tabLst>
              </a:pPr>
              <a:t>7</a:t>
            </a:fld>
            <a:endParaRPr lang="ru-RU" dirty="0" smtClean="0">
              <a:latin typeface="Calibri" pitchFamily="34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722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tabLst>
                <a:tab pos="734292" algn="l"/>
                <a:tab pos="1470190" algn="l"/>
                <a:tab pos="2206088" algn="l"/>
                <a:tab pos="2940378" algn="l"/>
              </a:tabLst>
            </a:pPr>
            <a:fld id="{99523EE3-7526-482B-B73A-FEF579A94073}" type="slidenum">
              <a:rPr lang="ru-RU" smtClean="0">
                <a:solidFill>
                  <a:prstClr val="white"/>
                </a:solidFill>
                <a:latin typeface="Calibri" pitchFamily="34" charset="0"/>
              </a:rPr>
              <a:pPr>
                <a:tabLst>
                  <a:tab pos="734292" algn="l"/>
                  <a:tab pos="1470190" algn="l"/>
                  <a:tab pos="2206088" algn="l"/>
                  <a:tab pos="2940378" algn="l"/>
                </a:tabLst>
              </a:pPr>
              <a:t>9</a:t>
            </a:fld>
            <a:endParaRPr lang="ru-RU" dirty="0" smtClean="0">
              <a:solidFill>
                <a:prstClr val="white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7224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dirty="0" smtClean="0">
              <a:latin typeface="Times New Roman" pitchFamily="18" charset="0"/>
            </a:endParaRP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tabLst>
                <a:tab pos="734292" algn="l"/>
                <a:tab pos="1470190" algn="l"/>
                <a:tab pos="2206088" algn="l"/>
                <a:tab pos="2940378" algn="l"/>
              </a:tabLst>
            </a:pPr>
            <a:fld id="{99523EE3-7526-482B-B73A-FEF579A94073}" type="slidenum">
              <a:rPr lang="ru-RU" smtClean="0">
                <a:latin typeface="Calibri" pitchFamily="34" charset="0"/>
                <a:ea typeface="Microsoft YaHei" pitchFamily="34" charset="-122"/>
              </a:rPr>
              <a:pPr>
                <a:tabLst>
                  <a:tab pos="734292" algn="l"/>
                  <a:tab pos="1470190" algn="l"/>
                  <a:tab pos="2206088" algn="l"/>
                  <a:tab pos="2940378" algn="l"/>
                </a:tabLst>
              </a:pPr>
              <a:t>12</a:t>
            </a:fld>
            <a:endParaRPr lang="ru-RU" dirty="0" smtClean="0">
              <a:latin typeface="Calibri" pitchFamily="34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722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405BB5-5D57-4CB3-AC5C-F14E2993E5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270601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CC0E96-3C6D-41AC-B3DD-574ABAD49B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644703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B934CF-969E-4CEF-81A8-0DA5AB9C47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865968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F03669-DBCE-4541-AE19-9936B7E532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19157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742C48-AF3A-4F1E-8208-AB5267430A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874569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D21F98-EFD3-418A-8670-FACD287F65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983598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97A9DC-2CAC-4C3C-92FF-B9D3EFCDB9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76114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D7C07F-1029-4A94-BF86-7EDA09D6BF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035204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E98D30-E8B5-4639-A8FD-A187D32C87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936656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E1C2A-887B-4954-B00D-E98A34C40E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828401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36B296-4A73-4D7E-AFD9-81F3C6A022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910801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61B6207-44E5-4CC7-A136-82FB50FD05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3587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64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4283968" y="0"/>
            <a:ext cx="2520280" cy="1785926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-36512" y="0"/>
            <a:ext cx="2232248" cy="1785926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051720" y="0"/>
            <a:ext cx="2304256" cy="1785926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660232" y="-24"/>
            <a:ext cx="2483768" cy="1785950"/>
          </a:xfrm>
          <a:prstGeom prst="rect">
            <a:avLst/>
          </a:prstGeom>
          <a:blipFill>
            <a:blip r:embed="rId6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0" y="1714488"/>
            <a:ext cx="2195736" cy="1785950"/>
          </a:xfrm>
          <a:prstGeom prst="rect">
            <a:avLst/>
          </a:prstGeom>
          <a:blipFill>
            <a:blip r:embed="rId7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0" y="3429000"/>
            <a:ext cx="2195736" cy="1714512"/>
          </a:xfrm>
          <a:prstGeom prst="rect">
            <a:avLst/>
          </a:prstGeom>
          <a:blipFill>
            <a:blip r:embed="rId8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0" y="5072074"/>
            <a:ext cx="2195736" cy="1785926"/>
          </a:xfrm>
          <a:prstGeom prst="rect">
            <a:avLst/>
          </a:prstGeom>
          <a:blipFill>
            <a:blip r:embed="rId9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9" name="Picture 2" descr="карта"/>
          <p:cNvPicPr>
            <a:picLocks noChangeAspect="1" noChangeArrowheads="1"/>
          </p:cNvPicPr>
          <p:nvPr/>
        </p:nvPicPr>
        <p:blipFill>
          <a:blip r:embed="rId10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483768" y="1785926"/>
            <a:ext cx="6048672" cy="3803314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5" name="Заголовок 1"/>
          <p:cNvSpPr txBox="1">
            <a:spLocks/>
          </p:cNvSpPr>
          <p:nvPr/>
        </p:nvSpPr>
        <p:spPr>
          <a:xfrm>
            <a:off x="2195736" y="2276872"/>
            <a:ext cx="6048672" cy="2866640"/>
          </a:xfrm>
          <a:prstGeom prst="rect">
            <a:avLst/>
          </a:prstGeom>
          <a:noFill/>
        </p:spPr>
        <p:txBody>
          <a:bodyPr anchor="ctr">
            <a:normAutofit fontScale="92500" lnSpcReduction="10000"/>
          </a:bodyPr>
          <a:lstStyle/>
          <a:p>
            <a:pPr algn="ctr" defTabSz="914400" fontAlgn="auto">
              <a:lnSpc>
                <a:spcPct val="90000"/>
              </a:lnSpc>
              <a:spcAft>
                <a:spcPts val="0"/>
              </a:spcAft>
              <a:tabLst>
                <a:tab pos="1524000" algn="l"/>
              </a:tabLst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ramond" pitchFamily="18" charset="0"/>
              </a:rPr>
              <a:t>Стратегические направления развития агропромышленного комплекса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aramond" pitchFamily="18" charset="0"/>
            </a:endParaRPr>
          </a:p>
          <a:p>
            <a:pPr algn="ctr" defTabSz="914400" fontAlgn="auto">
              <a:lnSpc>
                <a:spcPct val="90000"/>
              </a:lnSpc>
              <a:spcAft>
                <a:spcPts val="0"/>
              </a:spcAft>
              <a:tabLst>
                <a:tab pos="1524000" algn="l"/>
              </a:tabLs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ramond" pitchFamily="18" charset="0"/>
              </a:rPr>
              <a:t>Воронежской </a:t>
            </a:r>
          </a:p>
          <a:p>
            <a:pPr algn="ctr" defTabSz="914400" fontAlgn="auto">
              <a:lnSpc>
                <a:spcPct val="90000"/>
              </a:lnSpc>
              <a:spcAft>
                <a:spcPts val="0"/>
              </a:spcAft>
              <a:tabLst>
                <a:tab pos="1524000" algn="l"/>
              </a:tabLst>
              <a:defRPr/>
            </a:pPr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aramond" pitchFamily="18" charset="0"/>
              </a:rPr>
              <a:t>области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491880" y="5589240"/>
            <a:ext cx="5652120" cy="813022"/>
          </a:xfrm>
          <a:prstGeom prst="rect">
            <a:avLst/>
          </a:prstGeom>
          <a:noFill/>
        </p:spPr>
        <p:txBody>
          <a:bodyPr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defTabSz="914400" fontAlgn="auto">
              <a:lnSpc>
                <a:spcPct val="90000"/>
              </a:lnSpc>
              <a:spcAft>
                <a:spcPts val="0"/>
              </a:spcAft>
              <a:tabLst>
                <a:tab pos="1524000" algn="l"/>
              </a:tabLst>
              <a:defRPr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В.Г. ЗАКШЕВСКИЙ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defTabSz="914400" fontAlgn="auto">
              <a:lnSpc>
                <a:spcPct val="90000"/>
              </a:lnSpc>
              <a:spcAft>
                <a:spcPts val="0"/>
              </a:spcAft>
              <a:tabLst>
                <a:tab pos="1524000" algn="l"/>
              </a:tabLst>
              <a:defRPr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ФГБНУ НИИЭОАПК ЦЧР России, </a:t>
            </a:r>
          </a:p>
          <a:p>
            <a:pPr defTabSz="914400" fontAlgn="auto">
              <a:lnSpc>
                <a:spcPct val="90000"/>
              </a:lnSpc>
              <a:spcAft>
                <a:spcPts val="0"/>
              </a:spcAft>
              <a:tabLst>
                <a:tab pos="1524000" algn="l"/>
              </a:tabLst>
              <a:defRPr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академик РАН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33511" y="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1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646401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1520" y="-62226"/>
            <a:ext cx="8784976" cy="83099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defTabSz="914400" eaLnBrk="0" hangingPunct="0"/>
            <a:r>
              <a:rPr lang="ru-RU" altLang="ru-RU" sz="24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Значения стратегических показателей развития</a:t>
            </a:r>
          </a:p>
          <a:p>
            <a:pPr algn="ctr" defTabSz="914400" eaLnBrk="0" hangingPunct="0"/>
            <a:r>
              <a:rPr lang="ru-RU" altLang="ru-RU" sz="2400" b="1" i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сфере АПК (консервативный прогноз)</a:t>
            </a:r>
            <a:endParaRPr lang="ru-RU" altLang="ru-RU" sz="2400" b="1" i="1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85563064"/>
              </p:ext>
            </p:extLst>
          </p:nvPr>
        </p:nvGraphicFramePr>
        <p:xfrm>
          <a:off x="1187624" y="764704"/>
          <a:ext cx="7848871" cy="5806123"/>
        </p:xfrm>
        <a:graphic>
          <a:graphicData uri="http://schemas.openxmlformats.org/drawingml/2006/table">
            <a:tbl>
              <a:tblPr firstRow="1" firstCol="1" bandRow="1"/>
              <a:tblGrid>
                <a:gridCol w="3024337"/>
                <a:gridCol w="864096"/>
                <a:gridCol w="648072"/>
                <a:gridCol w="720080"/>
                <a:gridCol w="648072"/>
                <a:gridCol w="720080"/>
                <a:gridCol w="648072"/>
                <a:gridCol w="576062"/>
              </a:tblGrid>
              <a:tr h="224850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Ед. 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изм.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факт.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7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2030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2035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20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Индекс производства продукции сельского хозяйства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(хозяйства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всех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категорий) 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% к пред. году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94,8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20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Индекс производительности  труда 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к пред. году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107,8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94,8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20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экспорта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продукции</a:t>
                      </a: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агропромышленного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комплекса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к пред. году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89,5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2008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(приобретение) жилья для граждан, проживающих и работающих в сельской местности (нарастающим итогом)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тыс.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кв.м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132,2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174,7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606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в действие локальных водопроводов в сельской местности (нарастающим итогом)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км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77,34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127,1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251,2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450,6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749,7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998,9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606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в действие распределительных газовых сетей в сельской местности (нарастающим итогом)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5,65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41,9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324" marR="593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17" y="594423"/>
            <a:ext cx="1176907" cy="115212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0" y="1782791"/>
            <a:ext cx="1176907" cy="1336214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013" y="3187243"/>
            <a:ext cx="1156611" cy="165215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" y="5073027"/>
            <a:ext cx="1187623" cy="14143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33512" y="0"/>
            <a:ext cx="10051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10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631903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92832"/>
            <a:ext cx="8856984" cy="642764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Значения </a:t>
            </a:r>
            <a:r>
              <a:rPr lang="ru-RU" sz="24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стратегических показателей </a:t>
            </a:r>
            <a:r>
              <a:rPr lang="ru-RU" sz="24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2400" b="1" dirty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сфере </a:t>
            </a:r>
            <a:r>
              <a:rPr lang="ru-RU" sz="24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АПК (базовый прогноз)</a:t>
            </a:r>
            <a:endParaRPr lang="ru-RU" sz="2400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61854421"/>
              </p:ext>
            </p:extLst>
          </p:nvPr>
        </p:nvGraphicFramePr>
        <p:xfrm>
          <a:off x="971600" y="908720"/>
          <a:ext cx="8070626" cy="5869242"/>
        </p:xfrm>
        <a:graphic>
          <a:graphicData uri="http://schemas.openxmlformats.org/drawingml/2006/table">
            <a:tbl>
              <a:tblPr firstRow="1" firstCol="1" bandRow="1"/>
              <a:tblGrid>
                <a:gridCol w="3103770"/>
                <a:gridCol w="730420"/>
                <a:gridCol w="730420"/>
                <a:gridCol w="657378"/>
                <a:gridCol w="657378"/>
                <a:gridCol w="730420"/>
                <a:gridCol w="713560"/>
                <a:gridCol w="747280"/>
              </a:tblGrid>
              <a:tr h="255746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Ед. 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изм.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факт.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14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2030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2035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818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Индекс производства продукции сельского хозяйства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(хозяйства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всех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категорий)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% к пред. году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984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Индекс производительности  труда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к пред. году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107,8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590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экспорта продукции агропромышленного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комплекса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к пред. году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89,5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8785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(приобретение) жилья для граждан, проживающих и работающих в сельской местности (нарастающим итогом)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тыс. кв. 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152,2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204,7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952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в действие локальных водопроводов в сельской местности (нарастающим итогом)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км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77,34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127,1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251,2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490,6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849,7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1148,9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012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в действие распределительных газовых сетей в сельской местности (нарастающим итогом)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5,65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41,9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114,0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403" marR="604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0" y="809117"/>
            <a:ext cx="971600" cy="15121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319" y="2321284"/>
            <a:ext cx="949151" cy="14677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-15180" y="5229200"/>
            <a:ext cx="949151" cy="149825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-17277" y="3789039"/>
            <a:ext cx="988877" cy="1434289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33512" y="-99392"/>
            <a:ext cx="1077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11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971610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4283968" y="0"/>
            <a:ext cx="2520280" cy="1785926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-36512" y="0"/>
            <a:ext cx="2232248" cy="1785926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051720" y="0"/>
            <a:ext cx="2304256" cy="1785926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660232" y="-24"/>
            <a:ext cx="2483768" cy="1785950"/>
          </a:xfrm>
          <a:prstGeom prst="rect">
            <a:avLst/>
          </a:prstGeom>
          <a:blipFill>
            <a:blip r:embed="rId6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0" y="1714488"/>
            <a:ext cx="2195736" cy="1785950"/>
          </a:xfrm>
          <a:prstGeom prst="rect">
            <a:avLst/>
          </a:prstGeom>
          <a:blipFill>
            <a:blip r:embed="rId7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0" y="3429000"/>
            <a:ext cx="2195736" cy="1714512"/>
          </a:xfrm>
          <a:prstGeom prst="rect">
            <a:avLst/>
          </a:prstGeom>
          <a:blipFill>
            <a:blip r:embed="rId8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0" y="5072074"/>
            <a:ext cx="2195736" cy="1785926"/>
          </a:xfrm>
          <a:prstGeom prst="rect">
            <a:avLst/>
          </a:prstGeom>
          <a:blipFill>
            <a:blip r:embed="rId9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9" name="Picture 2" descr="карта"/>
          <p:cNvPicPr>
            <a:picLocks noChangeAspect="1" noChangeArrowheads="1"/>
          </p:cNvPicPr>
          <p:nvPr/>
        </p:nvPicPr>
        <p:blipFill>
          <a:blip r:embed="rId10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23728" y="1916832"/>
            <a:ext cx="6984776" cy="502444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35" name="Заголовок 1"/>
          <p:cNvSpPr txBox="1">
            <a:spLocks/>
          </p:cNvSpPr>
          <p:nvPr/>
        </p:nvSpPr>
        <p:spPr>
          <a:xfrm>
            <a:off x="2052711" y="2782168"/>
            <a:ext cx="6335713" cy="2159000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 algn="ctr" defTabSz="914400" fontAlgn="auto">
              <a:lnSpc>
                <a:spcPct val="90000"/>
              </a:lnSpc>
              <a:spcAft>
                <a:spcPts val="0"/>
              </a:spcAft>
              <a:tabLst>
                <a:tab pos="1524000" algn="l"/>
              </a:tabLst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СПАСИБО ЗА ВНИМАНИЕ 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33512" y="0"/>
            <a:ext cx="1077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12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937360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4427984" y="0"/>
            <a:ext cx="2376264" cy="1124744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07504" y="0"/>
            <a:ext cx="1945206" cy="1268760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052710" y="0"/>
            <a:ext cx="2303265" cy="1196752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804248" y="-24"/>
            <a:ext cx="2232248" cy="1124768"/>
          </a:xfrm>
          <a:prstGeom prst="rect">
            <a:avLst/>
          </a:prstGeom>
          <a:blipFill>
            <a:blip r:embed="rId6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0" y="1196752"/>
            <a:ext cx="1080106" cy="1656184"/>
          </a:xfrm>
          <a:prstGeom prst="rect">
            <a:avLst/>
          </a:prstGeom>
          <a:blipFill>
            <a:blip r:embed="rId7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-1" y="3789040"/>
            <a:ext cx="1080107" cy="1354472"/>
          </a:xfrm>
          <a:prstGeom prst="rect">
            <a:avLst/>
          </a:prstGeom>
          <a:blipFill>
            <a:blip r:embed="rId8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0" y="5072074"/>
            <a:ext cx="1080106" cy="1785926"/>
          </a:xfrm>
          <a:prstGeom prst="rect">
            <a:avLst/>
          </a:prstGeom>
          <a:blipFill>
            <a:blip r:embed="rId9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9"/>
            <a:ext cx="8229600" cy="93610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Конкурентные позиции Воронежской области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81151510"/>
              </p:ext>
            </p:extLst>
          </p:nvPr>
        </p:nvGraphicFramePr>
        <p:xfrm>
          <a:off x="1080109" y="1268763"/>
          <a:ext cx="7812371" cy="532858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970902"/>
                <a:gridCol w="2310701"/>
                <a:gridCol w="1265384"/>
                <a:gridCol w="1265384"/>
              </a:tblGrid>
              <a:tr h="28045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i="1" dirty="0" smtClean="0">
                          <a:effectLst>
                            <a:outerShdw blurRad="50800" dist="38100" dir="16200000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</a:rPr>
                        <a:t>СЕЛЬСКОХОЗЯЙСТВЕННАЯ ПРОДУКЦИЯ</a:t>
                      </a:r>
                      <a:endParaRPr lang="ru-RU" sz="1600" b="0" dirty="0">
                        <a:effectLst>
                          <a:outerShdw blurRad="50800" dist="38100" dir="16200000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</a:rPr>
                        <a:t>в РФ</a:t>
                      </a:r>
                      <a:endParaRPr lang="ru-RU" sz="16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Calibri"/>
                        </a:rPr>
                        <a:t>в ЦФО</a:t>
                      </a:r>
                      <a:endParaRPr lang="ru-RU" sz="16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prst="slope"/>
                      <a:lightRig rig="flood" dir="t"/>
                    </a:cell3D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</a:rPr>
                        <a:t>ЗЕРНО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Доля на рынке, %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4,3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17,4</a:t>
                      </a:r>
                      <a:endParaRPr lang="ru-RU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Позиция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</a:rPr>
                        <a:t>СЕМЕНА ПОДСОЛНЕЧНИКА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Доля на рынке, %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8,9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34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Позиция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</a:rPr>
                        <a:t>САХАРНАЯ СВЕКЛА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Доля на рынке, %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12,5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22,2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Позиция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2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</a:rPr>
                        <a:t>КАРТОФЕЛЬ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Доля на рынке, %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2,9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8,2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Позиция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8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</a:rPr>
                        <a:t>ПЛОДЫ И ЯГОДЫ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Доля на рынке, %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5,8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34,1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Позиция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</a:rPr>
                        <a:t>МОЛОКО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Доля на рынке, %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3,1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14,1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Позиция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</a:rPr>
                        <a:t>МЯСО КРС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Доля на рынке, %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3,4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17,8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Позиция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7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1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</a:rPr>
                        <a:t>МЯСО СВИНЕЙ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Доля на рынке, %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3,6</a:t>
                      </a:r>
                      <a:endParaRPr lang="ru-RU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7,1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Позиция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5</a:t>
                      </a:r>
                      <a:endParaRPr lang="ru-RU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4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Calibri"/>
                        </a:rPr>
                        <a:t>МЯСО ПТИЦЫ</a:t>
                      </a:r>
                      <a:endParaRPr lang="ru-RU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Доля на рынке, %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2,1</a:t>
                      </a:r>
                      <a:endParaRPr lang="ru-RU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5,6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04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/>
                          <a:ea typeface="Calibri"/>
                        </a:rPr>
                        <a:t>Позиция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/>
                          <a:ea typeface="Calibri"/>
                        </a:rPr>
                        <a:t>17</a:t>
                      </a:r>
                      <a:endParaRPr lang="ru-RU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</a:rPr>
                        <a:t>7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http://www.eyeradio.org/wp-content/uploads/2017/05/Israel-Agriculture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98" y="2780928"/>
            <a:ext cx="1043608" cy="109593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-33511" y="-27384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2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596511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9"/>
            <a:ext cx="8229600" cy="1008112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Стратегические направления развития</a:t>
            </a:r>
            <a:endParaRPr lang="ru-RU" sz="3600" dirty="0"/>
          </a:p>
        </p:txBody>
      </p:sp>
      <p:pic>
        <p:nvPicPr>
          <p:cNvPr id="7" name="Picture 2" descr="http://dzirt.port.odessa.ua/workspace/upload/images/20652010-03-135900081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9119"/>
            <a:ext cx="2160239" cy="1611809"/>
          </a:xfrm>
          <a:prstGeom prst="rect">
            <a:avLst/>
          </a:prstGeom>
          <a:ln w="0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2008" y="2855218"/>
            <a:ext cx="2339752" cy="1728192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9" name="Picture 8" descr="&amp;Mcy;&amp;ocy;&amp;lcy;&amp;dcy;&amp;acy;&amp;vcy;&amp;icy;&amp;yacy; &amp;zcy;&amp;acy;&amp;pcy;&amp;rcy;&amp;iecy;&amp;tcy;&amp;icy;&amp;lcy;&amp;acy; &amp;icy;&amp;mcy;&amp;pcy;&amp;ocy;&amp;rcy;&amp;tcy; &amp;mcy;&amp;ocy;&amp;lcy;&amp;ocy;&amp;chcy;&amp;ncy;&amp;ocy;&amp;jcy; &amp;pcy;&amp;rcy;&amp;ocy;&amp;dcy;&amp;ucy;&amp;kcy;&amp;tscy;&amp;icy;&amp;icy; &amp;icy;&amp;zcy; &amp;Bcy;&amp;ocy;&amp;lcy;&amp;gcy;&amp;acy;&amp;rcy;&amp;icy;&amp;icy; Ukrainian Grain Association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4016" y="4584526"/>
            <a:ext cx="2267744" cy="1853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804248" y="1052736"/>
            <a:ext cx="2232248" cy="1728192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2" name="Picture 2" descr="http://rudocs.exdat.com/pars_docs/tw_refs/486/485656/485656_html_m2bf8688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9265" y="4725144"/>
            <a:ext cx="3708920" cy="1800200"/>
          </a:xfrm>
          <a:prstGeom prst="ellipse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339752" y="1268760"/>
            <a:ext cx="46085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AutoNum type="arabicPeriod"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Техническая и технологическая модернизация сельского хозяйства и развитие новых направлений пищевой и перерабатывающей промышленности (включая переработку продукции растениеводства)</a:t>
            </a:r>
          </a:p>
          <a:p>
            <a:pPr marL="342900" lvl="0" indent="-342900">
              <a:buAutoNum type="arabicPeriod"/>
            </a:pPr>
            <a:endParaRPr lang="ru-RU" dirty="0" smtClean="0">
              <a:solidFill>
                <a:srgbClr val="4868F2"/>
              </a:solidFill>
            </a:endParaRPr>
          </a:p>
          <a:p>
            <a:pPr marL="342900" lvl="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конкурентоспособности АПК региона</a:t>
            </a:r>
          </a:p>
          <a:p>
            <a:pPr marL="342900" lvl="0" indent="-342900">
              <a:buAutoNum type="arabicPeriod"/>
            </a:pPr>
            <a:endParaRPr lang="ru-RU" dirty="0">
              <a:solidFill>
                <a:srgbClr val="4868F2"/>
              </a:solidFill>
            </a:endParaRPr>
          </a:p>
          <a:p>
            <a:pPr marL="342900" lvl="0" indent="-342900">
              <a:buAutoNum type="arabicPeriod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Экспорт сельскохозяйственной продукции</a:t>
            </a:r>
          </a:p>
          <a:p>
            <a:pPr marL="342900" lvl="0" indent="-342900">
              <a:buAutoNum type="arabicPeriod"/>
            </a:pPr>
            <a:endParaRPr lang="ru-RU" dirty="0">
              <a:solidFill>
                <a:srgbClr val="4868F2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04248" y="2780928"/>
            <a:ext cx="2232248" cy="1800200"/>
          </a:xfrm>
          <a:prstGeom prst="rect">
            <a:avLst/>
          </a:prstGeom>
          <a:blipFill>
            <a:blip r:embed="rId7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6" name="Picture 4" descr="http://www.adept-group.biz/assets/images/press%20center/fingrowth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627667"/>
            <a:ext cx="2427112" cy="19308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-33511" y="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3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21608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51520" y="404664"/>
            <a:ext cx="453650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масштабные </a:t>
            </a:r>
            <a:r>
              <a:rPr lang="ru-RU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технико-технологические </a:t>
            </a:r>
            <a:r>
              <a:rPr lang="ru-RU" dirty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 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4788024" y="332656"/>
            <a:ext cx="4348388" cy="5853113"/>
          </a:xfrm>
        </p:spPr>
        <p:txBody>
          <a:bodyPr/>
          <a:lstStyle/>
          <a:p>
            <a:pPr marL="0" lvl="0" indent="0" algn="ctr">
              <a:spcBef>
                <a:spcPct val="0"/>
              </a:spcBef>
              <a:buNone/>
            </a:pPr>
            <a:r>
              <a:rPr lang="ru-RU" sz="1800" b="1" dirty="0">
                <a:solidFill>
                  <a:srgbClr val="00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Активно формируются и развиваются отраслевые (молочный, свиноводческий, свеклосахарный) кластеры</a:t>
            </a:r>
          </a:p>
          <a:p>
            <a:pPr marL="0" indent="0">
              <a:buNone/>
            </a:pPr>
            <a:r>
              <a:rPr lang="ru-RU" sz="1300" dirty="0">
                <a:latin typeface="Impact" pitchFamily="34" charset="0"/>
              </a:rPr>
              <a:t>Молочный </a:t>
            </a:r>
            <a:r>
              <a:rPr lang="ru-RU" sz="1300" dirty="0" smtClean="0">
                <a:latin typeface="Impact" pitchFamily="34" charset="0"/>
              </a:rPr>
              <a:t>кластер                                         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Мясной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кластер</a:t>
            </a:r>
          </a:p>
          <a:p>
            <a:pPr marL="0" indent="0">
              <a:buNone/>
            </a:pPr>
            <a:endParaRPr lang="ru-RU" sz="1300" dirty="0">
              <a:latin typeface="Impact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354359" y="1259559"/>
            <a:ext cx="4258814" cy="5491009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Строительство:</a:t>
            </a:r>
            <a:r>
              <a:rPr lang="ru-RU" sz="1600" dirty="0" smtClean="0"/>
              <a:t> </a:t>
            </a:r>
          </a:p>
          <a:p>
            <a:pPr algn="ctr"/>
            <a:r>
              <a:rPr lang="ru-RU" sz="1600" b="1" i="1" dirty="0" smtClean="0"/>
              <a:t>4 </a:t>
            </a:r>
            <a:r>
              <a:rPr lang="ru-RU" sz="1600" b="1" i="1" dirty="0"/>
              <a:t>животноводческих комплексов молочного направления, </a:t>
            </a:r>
            <a:r>
              <a:rPr lang="ru-RU" sz="1600" b="1" i="1" dirty="0" smtClean="0"/>
              <a:t>6 </a:t>
            </a:r>
            <a:r>
              <a:rPr lang="ru-RU" sz="1600" b="1" i="1" dirty="0"/>
              <a:t>свиноводческих комплексов, </a:t>
            </a:r>
            <a:r>
              <a:rPr lang="ru-RU" sz="1600" b="1" i="1" dirty="0" smtClean="0"/>
              <a:t>5 </a:t>
            </a:r>
            <a:r>
              <a:rPr lang="ru-RU" sz="1600" b="1" i="1" dirty="0"/>
              <a:t>птицеводческих комплексов, </a:t>
            </a:r>
            <a:r>
              <a:rPr lang="ru-RU" sz="1600" b="1" i="1" dirty="0" smtClean="0"/>
              <a:t>2 </a:t>
            </a:r>
            <a:r>
              <a:rPr lang="ru-RU" sz="1600" b="1" i="1" dirty="0"/>
              <a:t>тепличных комплексов, </a:t>
            </a:r>
            <a:r>
              <a:rPr lang="ru-RU" sz="1600" b="1" i="1" dirty="0" smtClean="0"/>
              <a:t>1 </a:t>
            </a:r>
            <a:r>
              <a:rPr lang="ru-RU" sz="1600" b="1" i="1" dirty="0"/>
              <a:t>современного мясоперерабатывающего </a:t>
            </a:r>
            <a:r>
              <a:rPr lang="ru-RU" sz="1600" b="1" i="1" dirty="0" smtClean="0"/>
              <a:t>предприятия, </a:t>
            </a:r>
          </a:p>
          <a:p>
            <a:pPr algn="ctr"/>
            <a:r>
              <a:rPr lang="ru-RU" sz="1600" b="1" i="1" dirty="0" smtClean="0"/>
              <a:t>будет реализовано</a:t>
            </a:r>
          </a:p>
          <a:p>
            <a:pPr algn="ctr"/>
            <a:r>
              <a:rPr lang="ru-RU" sz="1600" dirty="0" smtClean="0"/>
              <a:t>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группами 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компаний «</a:t>
            </a:r>
            <a:r>
              <a:rPr lang="ru-RU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Молвест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ООО «</a:t>
            </a:r>
            <a:r>
              <a:rPr lang="ru-RU" sz="1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ЭкоНиваАгро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«АГРОЭКО</a:t>
            </a: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</a:t>
            </a:r>
            <a:r>
              <a:rPr lang="ru-RU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«ЧЕРКИЗОВО» </a:t>
            </a:r>
            <a:endParaRPr lang="ru-RU" sz="1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Рисунок 16" descr="https://sdelanounas.ru/i/d/3/d/d3d3LnNkZWxhbm91bmFzLnJ1L3VwbG9hZHMvOS8xLzkxNDEzODE2ODc1NzQuanBlZz9fX2lkPTQyMDUy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384" y="1052736"/>
            <a:ext cx="2088232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Прямоугольник 17"/>
          <p:cNvSpPr/>
          <p:nvPr/>
        </p:nvSpPr>
        <p:spPr>
          <a:xfrm>
            <a:off x="2411760" y="1052736"/>
            <a:ext cx="2376264" cy="1656184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57369" y="2732162"/>
            <a:ext cx="2254392" cy="1584176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414809" y="2636913"/>
            <a:ext cx="2373215" cy="1679426"/>
          </a:xfrm>
          <a:prstGeom prst="rect">
            <a:avLst/>
          </a:prstGeom>
          <a:blipFill>
            <a:blip r:embed="rId6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21" name="Picture 4" descr="http://animalsfoto.com/photo/19/1904d7d59fedfdae8fc2910514912c0d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887941" y="1435289"/>
            <a:ext cx="1916307" cy="1921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4887941" y="3336550"/>
            <a:ext cx="1916307" cy="89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приросту молока</a:t>
            </a:r>
          </a:p>
          <a:p>
            <a:pPr lvl="0" algn="ctr">
              <a:lnSpc>
                <a:spcPct val="70000"/>
              </a:lnSpc>
            </a:pPr>
            <a:endParaRPr lang="en-US" sz="1200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latin typeface="Impact" pitchFamily="34" charset="0"/>
            </a:endParaRPr>
          </a:p>
          <a:p>
            <a:pPr lvl="0" algn="ctr">
              <a:lnSpc>
                <a:spcPct val="70000"/>
              </a:lnSpc>
            </a:pPr>
            <a:r>
              <a:rPr lang="ru-RU" sz="1200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latin typeface="Impact" pitchFamily="34" charset="0"/>
              </a:rPr>
              <a:t>1 </a:t>
            </a:r>
            <a:r>
              <a:rPr lang="ru-RU" sz="1200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latin typeface="Impact" pitchFamily="34" charset="0"/>
              </a:rPr>
              <a:t>МЕСТО</a:t>
            </a:r>
          </a:p>
          <a:p>
            <a:pPr lvl="0" algn="ctr">
              <a:lnSpc>
                <a:spcPct val="70000"/>
              </a:lnSpc>
            </a:pPr>
            <a:endParaRPr lang="ru-RU" sz="800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ru-R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+62ТЫС. ТОНН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1200" b="1" dirty="0">
                <a:solidFill>
                  <a:schemeClr val="tx1"/>
                </a:solidFill>
              </a:rPr>
              <a:t> </a:t>
            </a:r>
            <a:r>
              <a:rPr lang="ru-R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 г.</a:t>
            </a:r>
            <a:endParaRPr lang="ru-RU" sz="1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87940" y="4190437"/>
            <a:ext cx="1844300" cy="2478923"/>
          </a:xfrm>
          <a:prstGeom prst="roundRect">
            <a:avLst/>
          </a:prstGeom>
          <a:noFill/>
          <a:ln w="57150"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к 2020 году:</a:t>
            </a:r>
          </a:p>
          <a:p>
            <a:pPr algn="ctr"/>
            <a:endParaRPr lang="ru-RU" sz="800" b="1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Увеличение объема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производства молока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в 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хозяйствах всех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категорий </a:t>
            </a:r>
          </a:p>
          <a:p>
            <a:pPr algn="ctr"/>
            <a:r>
              <a:rPr lang="ru-RU" sz="1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до 1,0 млн тонн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(4 место в РФ)</a:t>
            </a:r>
          </a:p>
        </p:txBody>
      </p:sp>
      <p:pic>
        <p:nvPicPr>
          <p:cNvPr id="24" name="Объект 24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164888" y="1412776"/>
            <a:ext cx="1830224" cy="1764196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7380312" y="3140967"/>
            <a:ext cx="1512168" cy="979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</a:pPr>
            <a:r>
              <a:rPr lang="ru-R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приросту поголовья КРС</a:t>
            </a:r>
          </a:p>
          <a:p>
            <a:pPr lvl="0" algn="ctr">
              <a:lnSpc>
                <a:spcPct val="70000"/>
              </a:lnSpc>
            </a:pPr>
            <a:endParaRPr lang="en-US" sz="1200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  <a:latin typeface="Impact" pitchFamily="34" charset="0"/>
            </a:endParaRPr>
          </a:p>
          <a:p>
            <a:pPr lvl="0" algn="ctr">
              <a:lnSpc>
                <a:spcPct val="70000"/>
              </a:lnSpc>
              <a:spcAft>
                <a:spcPts val="400"/>
              </a:spcAft>
            </a:pPr>
            <a:r>
              <a:rPr lang="ru-RU" sz="1200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latin typeface="Impact" pitchFamily="34" charset="0"/>
              </a:rPr>
              <a:t>2 МЕСТО</a:t>
            </a:r>
            <a:endParaRPr lang="ru-RU" sz="1200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C00000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ru-RU" sz="1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+13 ТЫС. ГОЛОВ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1100" b="1" dirty="0">
                <a:solidFill>
                  <a:schemeClr val="tx1"/>
                </a:solidFill>
              </a:rPr>
              <a:t> </a:t>
            </a:r>
            <a:r>
              <a:rPr lang="ru-RU" sz="1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1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 г.</a:t>
            </a:r>
            <a:endParaRPr lang="ru-RU" sz="1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948264" y="4190437"/>
            <a:ext cx="1944216" cy="2478923"/>
          </a:xfrm>
          <a:prstGeom prst="round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к 2020 году:</a:t>
            </a:r>
          </a:p>
          <a:p>
            <a:endParaRPr lang="ru-RU" sz="800" b="1" spc="-100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ru-RU" sz="1600" b="1" spc="-1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Рост  поголовья  </a:t>
            </a:r>
            <a:r>
              <a:rPr lang="ru-RU" sz="1600" b="1" spc="-100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мясного скота </a:t>
            </a:r>
            <a:endParaRPr lang="ru-RU" sz="1600" b="1" spc="-100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ru-RU" sz="1600" b="1" spc="-1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до </a:t>
            </a:r>
            <a:r>
              <a:rPr lang="ru-RU" sz="1600" b="1" spc="-100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300 тыс. голов</a:t>
            </a:r>
          </a:p>
          <a:p>
            <a:r>
              <a:rPr lang="ru-RU" sz="1600" b="1" spc="-1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Рост  производства </a:t>
            </a:r>
            <a:r>
              <a:rPr lang="ru-RU" sz="1600" b="1" spc="-100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мяса </a:t>
            </a:r>
            <a:r>
              <a:rPr lang="ru-RU" sz="1600" b="1" spc="-1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КРС в 1,8 раз</a:t>
            </a:r>
            <a:endParaRPr lang="ru-RU" sz="1600" b="1" spc="-100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до 76 тыс. тонн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33511" y="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4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585865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06613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Повышение 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технологической и генетической независимости сельскохозяйственного производства от иностранной продукции в сфере семеноводства, селекции и племенного дела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857404"/>
          </a:xfrm>
        </p:spPr>
        <p:txBody>
          <a:bodyPr>
            <a:normAutofit fontScale="2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</a:t>
            </a:r>
            <a:r>
              <a:rPr lang="ru-RU" sz="55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научного центра </a:t>
            </a:r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агробиотехнологий</a:t>
            </a:r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производству отечественных районированных сортов растений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7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55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55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5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5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sz="2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lnSpc>
                <a:spcPct val="120000"/>
              </a:lnSpc>
              <a:buNone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</a:t>
            </a:r>
            <a:r>
              <a:rPr lang="ru-RU" sz="5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1) ООО СХП «Новомарковское» рассматривает возможность строительства селекционно-генетического центра в молочном животноводстве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4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45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45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lnSpc>
                <a:spcPct val="120000"/>
              </a:lnSpc>
              <a:buNone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</a:t>
            </a:r>
          </a:p>
          <a:p>
            <a:pPr marL="0" indent="0">
              <a:buNone/>
            </a:pPr>
            <a:endParaRPr lang="ru-RU" sz="2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5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2) </a:t>
            </a:r>
            <a:r>
              <a:rPr lang="ru-RU" sz="5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строительство 2-х семенных заводов зерновых культур мощностью по 20 тыс. т в год в </a:t>
            </a:r>
            <a:r>
              <a:rPr lang="ru-RU" sz="5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Таловском</a:t>
            </a:r>
            <a:r>
              <a:rPr lang="ru-RU" sz="5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районе (ГК «</a:t>
            </a:r>
            <a:r>
              <a:rPr lang="ru-RU" sz="5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Продимекс</a:t>
            </a:r>
            <a:r>
              <a:rPr lang="ru-RU" sz="5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») и ООО «</a:t>
            </a:r>
            <a:r>
              <a:rPr lang="ru-RU" sz="56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Агротех</a:t>
            </a:r>
            <a:r>
              <a:rPr lang="ru-RU" sz="5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-Гарант Березовский»</a:t>
            </a:r>
          </a:p>
          <a:p>
            <a:pPr marL="0" indent="0" algn="r">
              <a:buNone/>
            </a:pPr>
            <a:r>
              <a:rPr lang="ru-RU" sz="5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marL="0" indent="0" algn="r">
              <a:buNone/>
            </a:pPr>
            <a:endParaRPr lang="ru-RU" sz="5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Рисунок 7" descr="https://lenta.co/images/a/83/8a/591af7f7b89e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270" y="4293096"/>
            <a:ext cx="2259538" cy="1075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sdelanounas.ru/i/d/3/d/d3d3LnNkZWxhbm91bmFzLnJ1L3VwbG9hZHMvOS8xLzkxNDEzODE2ODc1NzQuanBlZz9fX2lkPTQyMDUy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57" y="2132856"/>
            <a:ext cx="2520281" cy="1187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agrobazar.ru.images.1c-bitrix-cdn.ru/upload/iblock/54b/54b70d1538d59f77f59bc414e1002f62.jpg?1390076028157936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4015" y="4308355"/>
            <a:ext cx="2273746" cy="1059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belgorod.meatinfo.ru/data/news/347326/_pre_39_rinder_wegen_tuberkulose_von_aerzten_getoetet-auf_hof_in_tirol-story-340826_630x356px_1_eiu8pipnegxhy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132856"/>
            <a:ext cx="2237606" cy="1187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meatinfo.ru/data/news/344262/g_22112013101123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5360" y="2132857"/>
            <a:ext cx="2451056" cy="1187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photo.virtualbrest.by/uploads/2015/12/02/155700_27.jpe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308355"/>
            <a:ext cx="2480174" cy="105980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-33511" y="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5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102400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301005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rmAutofit fontScale="90000"/>
          </a:bodyPr>
          <a:lstStyle/>
          <a:p>
            <a:r>
              <a:rPr lang="ru-RU" sz="31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Новые для области направления функционирования пищевой и перерабатывающей </a:t>
            </a:r>
            <a:r>
              <a:rPr lang="ru-RU" sz="31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промышленностей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107504" y="1412776"/>
            <a:ext cx="4388296" cy="51845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endParaRPr lang="ru-RU" sz="1800" b="1" dirty="0"/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endParaRPr lang="ru-RU" sz="2000" b="1" dirty="0" smtClean="0"/>
          </a:p>
          <a:p>
            <a:pPr marL="0" indent="0" algn="ctr">
              <a:buNone/>
            </a:pPr>
            <a:endParaRPr lang="ru-RU" sz="2000" b="1" dirty="0" smtClean="0"/>
          </a:p>
          <a:p>
            <a:pPr marL="0" indent="0" algn="ctr">
              <a:buNone/>
            </a:pPr>
            <a:endParaRPr lang="ru-RU" sz="900" b="1" dirty="0"/>
          </a:p>
          <a:p>
            <a:pPr marL="0" indent="0" algn="ctr">
              <a:buNone/>
            </a:pPr>
            <a:r>
              <a:rPr lang="ru-RU" sz="22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глубокая </a:t>
            </a:r>
            <a:r>
              <a:rPr lang="ru-RU" sz="22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переработка кукурузы и производство сухого </a:t>
            </a:r>
            <a:r>
              <a:rPr lang="ru-RU" sz="22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экстракта, </a:t>
            </a:r>
            <a:r>
              <a:rPr lang="ru-RU" sz="2200" b="1" i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глютена</a:t>
            </a:r>
            <a:r>
              <a:rPr lang="ru-RU" sz="22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200" b="1" i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мальтозной</a:t>
            </a:r>
            <a:r>
              <a:rPr lang="ru-RU" sz="22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патоки</a:t>
            </a:r>
          </a:p>
          <a:p>
            <a:pPr marL="0" indent="0" algn="ctr">
              <a:buNone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строительства </a:t>
            </a:r>
          </a:p>
          <a:p>
            <a:pPr marL="0" indent="0" algn="ctr">
              <a:buNone/>
            </a:pPr>
            <a:r>
              <a:rPr lang="ru-RU" sz="22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крахмало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-паточного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завода 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переработке 100 т кукурузного зерна в 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сутки,</a:t>
            </a:r>
          </a:p>
          <a:p>
            <a:pPr marL="0" indent="0" algn="ctr">
              <a:buNone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ООО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 «Дон» </a:t>
            </a:r>
            <a:r>
              <a:rPr lang="ru-RU" sz="22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Рамонского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района); </a:t>
            </a:r>
          </a:p>
          <a:p>
            <a:pPr marL="0" indent="0" algn="ctr">
              <a:buNone/>
            </a:pPr>
            <a:r>
              <a:rPr lang="ru-RU" sz="2200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регионе </a:t>
            </a:r>
            <a:r>
              <a:rPr lang="ru-RU" sz="2200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возможность дополнительно перерабатывать </a:t>
            </a:r>
          </a:p>
          <a:p>
            <a:pPr marL="0" indent="0" algn="ctr">
              <a:buNone/>
            </a:pPr>
            <a:r>
              <a:rPr lang="ru-RU" sz="2200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 </a:t>
            </a:r>
            <a:r>
              <a:rPr lang="ru-RU" sz="2200" b="1" u="sng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</a:t>
            </a:r>
            <a:r>
              <a:rPr lang="ru-RU" sz="2200" b="1" u="sng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тонн  кукурузы</a:t>
            </a:r>
            <a:endParaRPr lang="ru-RU" sz="22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388296" cy="51845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1700" b="1" dirty="0" smtClean="0"/>
          </a:p>
          <a:p>
            <a:pPr marL="0" indent="0">
              <a:buNone/>
            </a:pPr>
            <a:endParaRPr lang="ru-RU" sz="1700" b="1" dirty="0"/>
          </a:p>
          <a:p>
            <a:pPr marL="0" indent="0">
              <a:buNone/>
            </a:pPr>
            <a:endParaRPr lang="ru-RU" sz="1700" b="1" dirty="0" smtClean="0"/>
          </a:p>
          <a:p>
            <a:pPr marL="0" indent="0">
              <a:buNone/>
            </a:pPr>
            <a:endParaRPr lang="ru-RU" sz="1700" b="1" dirty="0"/>
          </a:p>
          <a:p>
            <a:pPr marL="0" indent="0">
              <a:buNone/>
            </a:pPr>
            <a:endParaRPr lang="ru-RU" sz="1700" b="1" dirty="0" smtClean="0"/>
          </a:p>
          <a:p>
            <a:pPr marL="0" indent="0">
              <a:buNone/>
            </a:pPr>
            <a:endParaRPr lang="ru-RU" sz="1700" b="1" dirty="0"/>
          </a:p>
          <a:p>
            <a:pPr marL="0" indent="0">
              <a:buNone/>
            </a:pPr>
            <a:endParaRPr lang="ru-RU" sz="1700" b="1" dirty="0" smtClean="0"/>
          </a:p>
          <a:p>
            <a:pPr marL="0" indent="0" algn="ctr">
              <a:buNone/>
            </a:pPr>
            <a:endParaRPr lang="ru-RU" sz="9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9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2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продолжает </a:t>
            </a:r>
            <a:r>
              <a:rPr lang="ru-RU" sz="22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расширяться переработка высокобелковых культур, в т.ч.</a:t>
            </a:r>
            <a:r>
              <a:rPr lang="ru-RU" sz="22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переработка белого люпина (единственного в России)</a:t>
            </a:r>
            <a:r>
              <a:rPr lang="ru-RU" sz="22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кормового белка в котором практически равно сое, а выращивание 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 раза дешевле (первый в регионе комбикормовый завод по переработке люпина, </a:t>
            </a:r>
            <a:endParaRPr lang="ru-RU" sz="22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ООО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«Корм Центр» в Каширском районе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2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1" name="Рисунок 10" descr="http://www.vito-house.com/upload/iblock/141/1414846f97d185c2b475b12575e780eb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96479"/>
            <a:ext cx="1935614" cy="1500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krahmalopatoka.kz/upload/userfiles/image/zarodysh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1398" y="1628800"/>
            <a:ext cx="1944216" cy="1623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agrokonsalt.com/wp-content/uploads/2016/09/bobovi-agrokonsalt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0095" y="1556792"/>
            <a:ext cx="1898650" cy="1335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kupitprodat.com.ua/files/uploads/posts_img/2244737.jpe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7512" y="1700808"/>
            <a:ext cx="2000250" cy="13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-33511" y="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6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10620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4283968" y="0"/>
            <a:ext cx="2376264" cy="980728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07504" y="57582"/>
            <a:ext cx="1945206" cy="930520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052710" y="0"/>
            <a:ext cx="2303265" cy="980728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660232" y="-24"/>
            <a:ext cx="2483768" cy="980749"/>
          </a:xfrm>
          <a:prstGeom prst="rect">
            <a:avLst/>
          </a:prstGeom>
          <a:blipFill>
            <a:blip r:embed="rId6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1403648" y="1268760"/>
            <a:ext cx="7596349" cy="5184576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defPPr>
              <a:defRPr lang="en-GB"/>
            </a:defPPr>
            <a:lvl1pPr defTabSz="914400" fontAlgn="auto">
              <a:lnSpc>
                <a:spcPct val="90000"/>
              </a:lnSpc>
              <a:spcAft>
                <a:spcPts val="0"/>
              </a:spcAft>
              <a:tabLst>
                <a:tab pos="1524000" algn="l"/>
              </a:tabLst>
              <a:defRPr sz="4000" b="1"/>
            </a:lvl1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низким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уровень развития инфраструктуры зернового </a:t>
            </a:r>
            <a:r>
              <a:rPr lang="ru-RU" dirty="0" err="1" smtClean="0"/>
              <a:t>еменного</a:t>
            </a:r>
            <a:r>
              <a:rPr lang="ru-RU" dirty="0" smtClean="0"/>
              <a:t> </a:t>
            </a:r>
            <a:r>
              <a:rPr lang="ru-RU" dirty="0"/>
              <a:t>дела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67889185"/>
              </p:ext>
            </p:extLst>
          </p:nvPr>
        </p:nvGraphicFramePr>
        <p:xfrm>
          <a:off x="35496" y="1042162"/>
          <a:ext cx="9108504" cy="57582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/>
                <a:gridCol w="7668344"/>
              </a:tblGrid>
              <a:tr h="56265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Аграрные рынки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Лидеры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(рыночные доли, %)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</a:tr>
              <a:tr h="4693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зерна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Краснодарский край (14,3%), Ростовская область (11%), Ставропольский край (10%), Волгоградская область (4,5%),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Воронежская область (4,3%), Курская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область (3,8%)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</a:tr>
              <a:tr h="5626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</a:t>
                      </a: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семян подсолнечника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Саратовская область (11,6%), Ростовская область (10,6%), Краснодарский край (10,3%),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Воронежская область (8,9%),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Волгоградская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область (7,6%)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</a:tr>
              <a:tr h="4693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сахарной свеклы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Краснодарский край (20,1%),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Воронежская область (12,5%),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Курская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область (10,6%), Липецкая область (9,7%), Тамбовская область (9,9%)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</a:tr>
              <a:tr h="9387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картофеля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Брянская область (7,5%), Тульская область (5,2%), Нижегородская область (4,3%), Республика Татарстан (3,8%), Московская область (3,2%), Липецкая область (3,1%), Краснодарский край (3%),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Воронежская область (2,9%),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Башкортостан (2,9%), Тамбовская область (2,5%)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</a:tr>
              <a:tr h="7040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плодово-ягодной </a:t>
                      </a: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продукции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Краснодарский край (27,6%), Республика Крым (8,6%), Республика Дагестан (8,4%), Кабардино-Балкарская Республика (8,3%),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Воронежская область (5,8%),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Липецкая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область (4,3%)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</a:tr>
              <a:tr h="7040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молока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Татарстан (6,8%), Краснодарский край (5,5%), Алтайский край (3,9%), Республика Башкортостан (3,8%),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Воронежская область (3,1%),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Удмуртская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(3%), Свердловская область (3%)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</a:tr>
              <a:tr h="7040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мяса КРС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Башкортостан (6%), Республика Татарстан (5,7%), Республика Дагестан (4,9%), Алтайский край (4,7%), Краснодарский край (4%), Оренбургская область (3,9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%), </a:t>
                      </a:r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Воронежская область (3,4%)</a:t>
                      </a:r>
                      <a:endParaRPr lang="ru-RU" sz="1600" b="1" kern="12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</a:tr>
              <a:tr h="1909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мяса </a:t>
                      </a:r>
                      <a:r>
                        <a:rPr lang="ru-RU" sz="16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свиней</a:t>
                      </a:r>
                      <a:endParaRPr lang="ru-RU" sz="1600" b="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Белгородская область (20,2%), Курская область (7,3%), Тамбовская область (4,9%), Псковская область (3,9%),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Воронежская область (3,6%),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Челябинская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область (3%)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0601" marR="50601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-33511" y="-27384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7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091514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3"/>
            <a:ext cx="8136904" cy="864095"/>
          </a:xfrm>
        </p:spPr>
        <p:txBody>
          <a:bodyPr>
            <a:noAutofit/>
          </a:bodyPr>
          <a:lstStyle/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«МЕЖДУНАРОДНАЯ КООПЕРАЦИЯ И ЭКСПОРТ» предусматривает: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232" y="2564904"/>
            <a:ext cx="9146232" cy="4189808"/>
          </a:xfrm>
          <a:effectLst>
            <a:glow rad="1397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Применение </a:t>
            </a:r>
            <a: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проектного управления при реализации приоритетов увеличения экспорта продукции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АПК</a:t>
            </a: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инфраструктуры поддержки экспорта предприятий АПК на базе Воронежского центра координации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экспорта</a:t>
            </a: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и развитие </a:t>
            </a:r>
            <a: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экспортных компетенций предприятий АПК Воронежской области за счет участия в образовательном проекте </a:t>
            </a:r>
            <a:endParaRPr lang="ru-RU" sz="1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195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АО </a:t>
            </a:r>
            <a: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«Российский экспортный центр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региональных </a:t>
            </a:r>
            <a:r>
              <a:rPr lang="ru-RU" sz="1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суббрендов</a:t>
            </a:r>
            <a: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 и заключение соглашений с АО «РЭЦ» для продвижения экспортной продукции регионального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АПК</a:t>
            </a:r>
            <a:endParaRPr lang="ru-RU" sz="1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мер государственной поддержки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(возмещение </a:t>
            </a:r>
            <a: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 на иностранное инспектирование экспортируемой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продукции, аккредитация </a:t>
            </a:r>
            <a:r>
              <a:rPr lang="ru-RU" sz="1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отечественных предприятий </a:t>
            </a: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реализации продукции за рубеж)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foods.media/wp-content/uploads/2016/09/moloko12-e14751397864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6716" y="1067941"/>
            <a:ext cx="1944216" cy="1383357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http://trest.org/uploads/2017-04/1492977738_Investpotencial-kubanskogo-APK-pr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067941"/>
            <a:ext cx="1944216" cy="1368152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http://uprom.info/wp-content/uploads/2017/04/dbcb27c67dac1533852a7081b66ca9db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1982763" cy="1383357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http://www.mukachevo.net/Content/img/news/34/p_34396_1_slidertop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9659" y="1067941"/>
            <a:ext cx="2104789" cy="1368152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33511" y="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8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18243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4533432" y="28606"/>
            <a:ext cx="1982784" cy="691202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38329" y="17562"/>
            <a:ext cx="1817447" cy="724651"/>
          </a:xfrm>
          <a:prstGeom prst="rect">
            <a:avLst/>
          </a:prstGeom>
          <a:blipFill>
            <a:blip r:embed="rId4" cstate="email"/>
            <a:srcRect/>
            <a:stretch>
              <a:fillRect t="-17464" b="-1"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678472" y="43437"/>
            <a:ext cx="1749512" cy="698776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570977" y="38603"/>
            <a:ext cx="2321503" cy="681204"/>
          </a:xfrm>
          <a:prstGeom prst="rect">
            <a:avLst/>
          </a:prstGeom>
          <a:blipFill>
            <a:blip r:embed="rId6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1309" y="1129513"/>
            <a:ext cx="971600" cy="1435391"/>
          </a:xfrm>
          <a:prstGeom prst="rect">
            <a:avLst/>
          </a:prstGeom>
          <a:blipFill>
            <a:blip r:embed="rId7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334" y="2583954"/>
            <a:ext cx="971600" cy="1277094"/>
          </a:xfrm>
          <a:prstGeom prst="rect">
            <a:avLst/>
          </a:prstGeom>
          <a:blipFill>
            <a:blip r:embed="rId8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9575" y="3882752"/>
            <a:ext cx="971600" cy="1346447"/>
          </a:xfrm>
          <a:prstGeom prst="rect">
            <a:avLst/>
          </a:prstGeom>
          <a:blipFill>
            <a:blip r:embed="rId9" cstate="email"/>
            <a:stretch>
              <a:fillRect/>
            </a:stretch>
          </a:blip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1080107" y="1268760"/>
            <a:ext cx="8063893" cy="5544616"/>
          </a:xfrm>
          <a:prstGeom prst="rect">
            <a:avLst/>
          </a:prstGeom>
          <a:noFill/>
        </p:spPr>
        <p:txBody>
          <a:bodyPr anchor="ctr">
            <a:normAutofit/>
          </a:bodyPr>
          <a:lstStyle/>
          <a:p>
            <a:pPr algn="ctr" defTabSz="914400" fontAlgn="auto">
              <a:lnSpc>
                <a:spcPct val="90000"/>
              </a:lnSpc>
              <a:spcAft>
                <a:spcPts val="0"/>
              </a:spcAft>
              <a:tabLst>
                <a:tab pos="1524000" algn="l"/>
              </a:tabLst>
              <a:defRPr/>
            </a:pPr>
            <a:endParaRPr lang="ru-RU" sz="4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9109634"/>
              </p:ext>
            </p:extLst>
          </p:nvPr>
        </p:nvGraphicFramePr>
        <p:xfrm>
          <a:off x="971571" y="1277064"/>
          <a:ext cx="8064926" cy="5364480"/>
        </p:xfrm>
        <a:graphic>
          <a:graphicData uri="http://schemas.openxmlformats.org/drawingml/2006/table">
            <a:tbl>
              <a:tblPr firstRow="1" firstCol="1" bandRow="1"/>
              <a:tblGrid>
                <a:gridCol w="3096373"/>
                <a:gridCol w="1022354"/>
                <a:gridCol w="646388"/>
                <a:gridCol w="655009"/>
                <a:gridCol w="643330"/>
                <a:gridCol w="601063"/>
                <a:gridCol w="680328"/>
                <a:gridCol w="720081"/>
              </a:tblGrid>
              <a:tr h="238553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Ед. 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изм.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факт.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85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2030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2035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156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Индекс производства продукции сельского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хозяйства (хозяйства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всех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категорий) 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% к пред. году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Индекс производительности  труда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к пред. году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107,8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101,9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102,6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экспорта продукции агропромышленного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комплекса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 пред. году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89,5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104,2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9542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(приобретение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жилья для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граждан, проживающих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работающих в сельской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местности (нарастающим итогом)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тыс. кв. 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187,2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257,2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452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в действие локальных водопроводов в сельской местности (нарастающим итогом)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77,34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127,1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251,2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530,6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949,7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1298,9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593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в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действие</a:t>
                      </a: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распределительных газовых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сетей в сельской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местности (нарастающим итогом)</a:t>
                      </a:r>
                      <a:endParaRPr lang="ru-RU" sz="1600" b="1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км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5,65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41,9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144,0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108520" y="518967"/>
            <a:ext cx="92525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hangingPunct="0"/>
            <a:r>
              <a:rPr lang="ru-RU" altLang="ru-RU" sz="2400" b="1" dirty="0" smtClean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Значения стратегических показателей развития в сфере АПК (целевой прогноз)</a:t>
            </a:r>
            <a:endParaRPr lang="ru-RU" altLang="ru-RU" sz="2400" b="1" dirty="0" smtClean="0">
              <a:ln w="12700">
                <a:solidFill>
                  <a:srgbClr val="9BBB59">
                    <a:lumMod val="50000"/>
                  </a:srgb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customsforum.ru/upload/resize_cache/iblock/193/708_531_2/294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5" y="5229200"/>
            <a:ext cx="841247" cy="1440158"/>
          </a:xfrm>
          <a:prstGeom prst="rect">
            <a:avLst/>
          </a:prstGeom>
          <a:noFill/>
          <a:effectLst>
            <a:glow rad="63500">
              <a:schemeClr val="bg2">
                <a:alpha val="40000"/>
              </a:schemeClr>
            </a:glow>
            <a:softEdge rad="12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-33511" y="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9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7674349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8385</TotalTime>
  <Words>1343</Words>
  <Application>Microsoft Office PowerPoint</Application>
  <PresentationFormat>Экран (4:3)</PresentationFormat>
  <Paragraphs>406</Paragraphs>
  <Slides>12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Конкурентные позиции Воронежской области</vt:lpstr>
      <vt:lpstr>Стратегические направления развития</vt:lpstr>
      <vt:lpstr>Наиболее масштабные  технико-технологические проекты </vt:lpstr>
      <vt:lpstr>Повышение технологической и генетической независимости сельскохозяйственного производства от иностранной продукции в сфере семеноводства, селекции и племенного дела</vt:lpstr>
      <vt:lpstr>Новые для области направления функционирования пищевой и перерабатывающей промышленностей</vt:lpstr>
      <vt:lpstr>Слайд 7</vt:lpstr>
      <vt:lpstr>Проект «МЕЖДУНАРОДНАЯ КООПЕРАЦИЯ И ЭКСПОРТ» предусматривает:</vt:lpstr>
      <vt:lpstr>Слайд 9</vt:lpstr>
      <vt:lpstr>Слайд 10</vt:lpstr>
      <vt:lpstr>Значения стратегических показателей развития в сфере АПК (базовый прогноз)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межведомственного взаимодействия при оказании государственных и муниципальных услуг. О практике внедрения на муниципальном уровне «электронного правительства».</dc:title>
  <dc:creator>Путинцев Роман Николаевич</dc:creator>
  <cp:lastModifiedBy>Юрий В. Иванников</cp:lastModifiedBy>
  <cp:revision>1171</cp:revision>
  <cp:lastPrinted>2017-10-30T11:05:07Z</cp:lastPrinted>
  <dcterms:created xsi:type="dcterms:W3CDTF">2011-03-24T10:21:07Z</dcterms:created>
  <dcterms:modified xsi:type="dcterms:W3CDTF">2017-11-13T13:27:23Z</dcterms:modified>
</cp:coreProperties>
</file>