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handoutMasterIdLst>
    <p:handoutMasterId r:id="rId10"/>
  </p:handoutMasterIdLst>
  <p:sldIdLst>
    <p:sldId id="257" r:id="rId2"/>
    <p:sldId id="259" r:id="rId3"/>
    <p:sldId id="262" r:id="rId4"/>
    <p:sldId id="260" r:id="rId5"/>
    <p:sldId id="264" r:id="rId6"/>
    <p:sldId id="258" r:id="rId7"/>
    <p:sldId id="261" r:id="rId8"/>
    <p:sldId id="263" r:id="rId9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82" y="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cat>
            <c:strRef>
              <c:f>Лист1!$A$2:$A$35</c:f>
              <c:strCache>
                <c:ptCount val="34"/>
                <c:pt idx="0">
                  <c:v>Аннинский район</c:v>
                </c:pt>
                <c:pt idx="1">
                  <c:v>Бобровский район</c:v>
                </c:pt>
                <c:pt idx="2">
                  <c:v>Богучарский район</c:v>
                </c:pt>
                <c:pt idx="3">
                  <c:v>Бутурлиновский район</c:v>
                </c:pt>
                <c:pt idx="4">
                  <c:v>Верхнемамонский район</c:v>
                </c:pt>
                <c:pt idx="5">
                  <c:v>Верхнехавский район</c:v>
                </c:pt>
                <c:pt idx="6">
                  <c:v>Воробьевский район</c:v>
                </c:pt>
                <c:pt idx="7">
                  <c:v>Грибановский район</c:v>
                </c:pt>
                <c:pt idx="8">
                  <c:v>Калачеевский район</c:v>
                </c:pt>
                <c:pt idx="9">
                  <c:v>Каменский район</c:v>
                </c:pt>
                <c:pt idx="10">
                  <c:v>Кантемировский район</c:v>
                </c:pt>
                <c:pt idx="11">
                  <c:v>Каширский район</c:v>
                </c:pt>
                <c:pt idx="12">
                  <c:v>Лискинский район</c:v>
                </c:pt>
                <c:pt idx="13">
                  <c:v>Нижнедевицкий район</c:v>
                </c:pt>
                <c:pt idx="14">
                  <c:v>Новоусманский район</c:v>
                </c:pt>
                <c:pt idx="15">
                  <c:v>Новохоперский район</c:v>
                </c:pt>
                <c:pt idx="16">
                  <c:v>Ольховатский район</c:v>
                </c:pt>
                <c:pt idx="17">
                  <c:v>Острогожский район</c:v>
                </c:pt>
                <c:pt idx="18">
                  <c:v>Павловский район</c:v>
                </c:pt>
                <c:pt idx="19">
                  <c:v>Панинский район</c:v>
                </c:pt>
                <c:pt idx="20">
                  <c:v>Петропавловский район</c:v>
                </c:pt>
                <c:pt idx="21">
                  <c:v>Поворинский район</c:v>
                </c:pt>
                <c:pt idx="22">
                  <c:v>Подгоренский район</c:v>
                </c:pt>
                <c:pt idx="23">
                  <c:v>Рамонский район</c:v>
                </c:pt>
                <c:pt idx="24">
                  <c:v>Репьевский район</c:v>
                </c:pt>
                <c:pt idx="25">
                  <c:v>Россошанский район</c:v>
                </c:pt>
                <c:pt idx="26">
                  <c:v>Семилукский район</c:v>
                </c:pt>
                <c:pt idx="27">
                  <c:v>Таловский район</c:v>
                </c:pt>
                <c:pt idx="28">
                  <c:v>Терновский район</c:v>
                </c:pt>
                <c:pt idx="29">
                  <c:v>Хохольский район</c:v>
                </c:pt>
                <c:pt idx="30">
                  <c:v>Эртильский район</c:v>
                </c:pt>
                <c:pt idx="31">
                  <c:v>Борисоглебский городской округ</c:v>
                </c:pt>
                <c:pt idx="32">
                  <c:v>городской округ город Нововоронеж</c:v>
                </c:pt>
                <c:pt idx="33">
                  <c:v>городской округ город Воронеж</c:v>
                </c:pt>
              </c:strCache>
            </c:strRef>
          </c:cat>
          <c:val>
            <c:numRef>
              <c:f>Лист1!$B$2:$B$35</c:f>
              <c:numCache>
                <c:formatCode>General</c:formatCode>
                <c:ptCount val="34"/>
                <c:pt idx="0">
                  <c:v>100.3</c:v>
                </c:pt>
                <c:pt idx="1">
                  <c:v>91.7</c:v>
                </c:pt>
                <c:pt idx="2">
                  <c:v>85.2</c:v>
                </c:pt>
                <c:pt idx="3">
                  <c:v>109.8</c:v>
                </c:pt>
                <c:pt idx="4">
                  <c:v>95.6</c:v>
                </c:pt>
                <c:pt idx="5">
                  <c:v>122.7</c:v>
                </c:pt>
                <c:pt idx="6">
                  <c:v>93.9</c:v>
                </c:pt>
                <c:pt idx="7">
                  <c:v>95.9</c:v>
                </c:pt>
                <c:pt idx="8">
                  <c:v>89.7</c:v>
                </c:pt>
                <c:pt idx="9">
                  <c:v>97.6</c:v>
                </c:pt>
                <c:pt idx="10">
                  <c:v>90.9</c:v>
                </c:pt>
                <c:pt idx="11">
                  <c:v>98.1</c:v>
                </c:pt>
                <c:pt idx="12">
                  <c:v>90.7</c:v>
                </c:pt>
                <c:pt idx="13">
                  <c:v>86</c:v>
                </c:pt>
                <c:pt idx="14">
                  <c:v>122.9</c:v>
                </c:pt>
                <c:pt idx="15">
                  <c:v>91.7</c:v>
                </c:pt>
                <c:pt idx="16">
                  <c:v>91.6</c:v>
                </c:pt>
                <c:pt idx="17">
                  <c:v>92.5</c:v>
                </c:pt>
                <c:pt idx="18">
                  <c:v>86.9</c:v>
                </c:pt>
                <c:pt idx="19">
                  <c:v>84.2</c:v>
                </c:pt>
                <c:pt idx="20">
                  <c:v>89.7</c:v>
                </c:pt>
                <c:pt idx="21">
                  <c:v>91.5</c:v>
                </c:pt>
                <c:pt idx="22">
                  <c:v>83.3</c:v>
                </c:pt>
                <c:pt idx="23">
                  <c:v>99</c:v>
                </c:pt>
                <c:pt idx="24">
                  <c:v>81.599999999999994</c:v>
                </c:pt>
                <c:pt idx="25">
                  <c:v>91.2</c:v>
                </c:pt>
                <c:pt idx="26">
                  <c:v>94.1</c:v>
                </c:pt>
                <c:pt idx="27">
                  <c:v>98.6</c:v>
                </c:pt>
                <c:pt idx="28">
                  <c:v>83.4</c:v>
                </c:pt>
                <c:pt idx="29">
                  <c:v>103.2</c:v>
                </c:pt>
                <c:pt idx="30">
                  <c:v>95.5</c:v>
                </c:pt>
                <c:pt idx="31">
                  <c:v>92.5</c:v>
                </c:pt>
                <c:pt idx="32">
                  <c:v>98.9</c:v>
                </c:pt>
                <c:pt idx="33">
                  <c:v>95.5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cat>
            <c:strRef>
              <c:f>Лист1!$A$2:$A$35</c:f>
              <c:strCache>
                <c:ptCount val="34"/>
                <c:pt idx="0">
                  <c:v>Аннинский район</c:v>
                </c:pt>
                <c:pt idx="1">
                  <c:v>Бобровский район</c:v>
                </c:pt>
                <c:pt idx="2">
                  <c:v>Богучарский район</c:v>
                </c:pt>
                <c:pt idx="3">
                  <c:v>Бутурлиновский район</c:v>
                </c:pt>
                <c:pt idx="4">
                  <c:v>Верхнемамонский район</c:v>
                </c:pt>
                <c:pt idx="5">
                  <c:v>Верхнехавский район</c:v>
                </c:pt>
                <c:pt idx="6">
                  <c:v>Воробьевский район</c:v>
                </c:pt>
                <c:pt idx="7">
                  <c:v>Грибановский район</c:v>
                </c:pt>
                <c:pt idx="8">
                  <c:v>Калачеевский район</c:v>
                </c:pt>
                <c:pt idx="9">
                  <c:v>Каменский район</c:v>
                </c:pt>
                <c:pt idx="10">
                  <c:v>Кантемировский район</c:v>
                </c:pt>
                <c:pt idx="11">
                  <c:v>Каширский район</c:v>
                </c:pt>
                <c:pt idx="12">
                  <c:v>Лискинский район</c:v>
                </c:pt>
                <c:pt idx="13">
                  <c:v>Нижнедевицкий район</c:v>
                </c:pt>
                <c:pt idx="14">
                  <c:v>Новоусманский район</c:v>
                </c:pt>
                <c:pt idx="15">
                  <c:v>Новохоперский район</c:v>
                </c:pt>
                <c:pt idx="16">
                  <c:v>Ольховатский район</c:v>
                </c:pt>
                <c:pt idx="17">
                  <c:v>Острогожский район</c:v>
                </c:pt>
                <c:pt idx="18">
                  <c:v>Павловский район</c:v>
                </c:pt>
                <c:pt idx="19">
                  <c:v>Панинский район</c:v>
                </c:pt>
                <c:pt idx="20">
                  <c:v>Петропавловский район</c:v>
                </c:pt>
                <c:pt idx="21">
                  <c:v>Поворинский район</c:v>
                </c:pt>
                <c:pt idx="22">
                  <c:v>Подгоренский район</c:v>
                </c:pt>
                <c:pt idx="23">
                  <c:v>Рамонский район</c:v>
                </c:pt>
                <c:pt idx="24">
                  <c:v>Репьевский район</c:v>
                </c:pt>
                <c:pt idx="25">
                  <c:v>Россошанский район</c:v>
                </c:pt>
                <c:pt idx="26">
                  <c:v>Семилукский район</c:v>
                </c:pt>
                <c:pt idx="27">
                  <c:v>Таловский район</c:v>
                </c:pt>
                <c:pt idx="28">
                  <c:v>Терновский район</c:v>
                </c:pt>
                <c:pt idx="29">
                  <c:v>Хохольский район</c:v>
                </c:pt>
                <c:pt idx="30">
                  <c:v>Эртильский район</c:v>
                </c:pt>
                <c:pt idx="31">
                  <c:v>Борисоглебский городской округ</c:v>
                </c:pt>
                <c:pt idx="32">
                  <c:v>городской округ город Нововоронеж</c:v>
                </c:pt>
                <c:pt idx="33">
                  <c:v>городской округ город Воронеж</c:v>
                </c:pt>
              </c:strCache>
            </c:strRef>
          </c:cat>
          <c:val>
            <c:numRef>
              <c:f>Лист1!$C$2:$C$35</c:f>
              <c:numCache>
                <c:formatCode>General</c:formatCode>
                <c:ptCount val="34"/>
                <c:pt idx="0">
                  <c:v>120.8</c:v>
                </c:pt>
                <c:pt idx="1">
                  <c:v>115</c:v>
                </c:pt>
                <c:pt idx="2">
                  <c:v>100.3</c:v>
                </c:pt>
                <c:pt idx="3">
                  <c:v>116.1</c:v>
                </c:pt>
                <c:pt idx="4">
                  <c:v>119.4</c:v>
                </c:pt>
                <c:pt idx="5">
                  <c:v>155.69999999999999</c:v>
                </c:pt>
                <c:pt idx="6">
                  <c:v>139.6</c:v>
                </c:pt>
                <c:pt idx="7">
                  <c:v>103.8</c:v>
                </c:pt>
                <c:pt idx="8">
                  <c:v>115.3</c:v>
                </c:pt>
                <c:pt idx="9">
                  <c:v>121.4</c:v>
                </c:pt>
                <c:pt idx="10">
                  <c:v>113.4</c:v>
                </c:pt>
                <c:pt idx="11">
                  <c:v>142.9</c:v>
                </c:pt>
                <c:pt idx="12">
                  <c:v>106.6</c:v>
                </c:pt>
                <c:pt idx="13">
                  <c:v>117.1</c:v>
                </c:pt>
                <c:pt idx="14">
                  <c:v>158.6</c:v>
                </c:pt>
                <c:pt idx="15">
                  <c:v>110.7</c:v>
                </c:pt>
                <c:pt idx="16">
                  <c:v>115.5</c:v>
                </c:pt>
                <c:pt idx="17">
                  <c:v>98.6</c:v>
                </c:pt>
                <c:pt idx="18">
                  <c:v>102.5</c:v>
                </c:pt>
                <c:pt idx="19">
                  <c:v>114.2</c:v>
                </c:pt>
                <c:pt idx="20">
                  <c:v>127.7</c:v>
                </c:pt>
                <c:pt idx="21">
                  <c:v>122.3</c:v>
                </c:pt>
                <c:pt idx="22">
                  <c:v>95.2</c:v>
                </c:pt>
                <c:pt idx="23">
                  <c:v>136.30000000000001</c:v>
                </c:pt>
                <c:pt idx="24">
                  <c:v>137.69999999999999</c:v>
                </c:pt>
                <c:pt idx="25">
                  <c:v>99.9</c:v>
                </c:pt>
                <c:pt idx="26">
                  <c:v>102.2</c:v>
                </c:pt>
                <c:pt idx="27">
                  <c:v>127.6</c:v>
                </c:pt>
                <c:pt idx="28">
                  <c:v>110.1</c:v>
                </c:pt>
                <c:pt idx="29">
                  <c:v>111.3</c:v>
                </c:pt>
                <c:pt idx="30">
                  <c:v>111.5</c:v>
                </c:pt>
                <c:pt idx="31">
                  <c:v>89.8</c:v>
                </c:pt>
                <c:pt idx="32">
                  <c:v>91.5</c:v>
                </c:pt>
                <c:pt idx="33">
                  <c:v>94.4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2016</c:v>
                </c:pt>
              </c:strCache>
            </c:strRef>
          </c:tx>
          <c:invertIfNegative val="0"/>
          <c:cat>
            <c:strRef>
              <c:f>Лист1!$A$2:$A$35</c:f>
              <c:strCache>
                <c:ptCount val="34"/>
                <c:pt idx="0">
                  <c:v>Аннинский район</c:v>
                </c:pt>
                <c:pt idx="1">
                  <c:v>Бобровский район</c:v>
                </c:pt>
                <c:pt idx="2">
                  <c:v>Богучарский район</c:v>
                </c:pt>
                <c:pt idx="3">
                  <c:v>Бутурлиновский район</c:v>
                </c:pt>
                <c:pt idx="4">
                  <c:v>Верхнемамонский район</c:v>
                </c:pt>
                <c:pt idx="5">
                  <c:v>Верхнехавский район</c:v>
                </c:pt>
                <c:pt idx="6">
                  <c:v>Воробьевский район</c:v>
                </c:pt>
                <c:pt idx="7">
                  <c:v>Грибановский район</c:v>
                </c:pt>
                <c:pt idx="8">
                  <c:v>Калачеевский район</c:v>
                </c:pt>
                <c:pt idx="9">
                  <c:v>Каменский район</c:v>
                </c:pt>
                <c:pt idx="10">
                  <c:v>Кантемировский район</c:v>
                </c:pt>
                <c:pt idx="11">
                  <c:v>Каширский район</c:v>
                </c:pt>
                <c:pt idx="12">
                  <c:v>Лискинский район</c:v>
                </c:pt>
                <c:pt idx="13">
                  <c:v>Нижнедевицкий район</c:v>
                </c:pt>
                <c:pt idx="14">
                  <c:v>Новоусманский район</c:v>
                </c:pt>
                <c:pt idx="15">
                  <c:v>Новохоперский район</c:v>
                </c:pt>
                <c:pt idx="16">
                  <c:v>Ольховатский район</c:v>
                </c:pt>
                <c:pt idx="17">
                  <c:v>Острогожский район</c:v>
                </c:pt>
                <c:pt idx="18">
                  <c:v>Павловский район</c:v>
                </c:pt>
                <c:pt idx="19">
                  <c:v>Панинский район</c:v>
                </c:pt>
                <c:pt idx="20">
                  <c:v>Петропавловский район</c:v>
                </c:pt>
                <c:pt idx="21">
                  <c:v>Поворинский район</c:v>
                </c:pt>
                <c:pt idx="22">
                  <c:v>Подгоренский район</c:v>
                </c:pt>
                <c:pt idx="23">
                  <c:v>Рамонский район</c:v>
                </c:pt>
                <c:pt idx="24">
                  <c:v>Репьевский район</c:v>
                </c:pt>
                <c:pt idx="25">
                  <c:v>Россошанский район</c:v>
                </c:pt>
                <c:pt idx="26">
                  <c:v>Семилукский район</c:v>
                </c:pt>
                <c:pt idx="27">
                  <c:v>Таловский район</c:v>
                </c:pt>
                <c:pt idx="28">
                  <c:v>Терновский район</c:v>
                </c:pt>
                <c:pt idx="29">
                  <c:v>Хохольский район</c:v>
                </c:pt>
                <c:pt idx="30">
                  <c:v>Эртильский район</c:v>
                </c:pt>
                <c:pt idx="31">
                  <c:v>Борисоглебский городской округ</c:v>
                </c:pt>
                <c:pt idx="32">
                  <c:v>городской округ город Нововоронеж</c:v>
                </c:pt>
                <c:pt idx="33">
                  <c:v>городской округ город Воронеж</c:v>
                </c:pt>
              </c:strCache>
            </c:strRef>
          </c:cat>
          <c:val>
            <c:numRef>
              <c:f>Лист1!$D$2:$D$35</c:f>
              <c:numCache>
                <c:formatCode>General</c:formatCode>
                <c:ptCount val="34"/>
                <c:pt idx="0">
                  <c:v>165.6</c:v>
                </c:pt>
                <c:pt idx="1">
                  <c:v>141.1</c:v>
                </c:pt>
                <c:pt idx="2">
                  <c:v>133.4</c:v>
                </c:pt>
                <c:pt idx="3">
                  <c:v>133.19999999999999</c:v>
                </c:pt>
                <c:pt idx="4">
                  <c:v>151.5</c:v>
                </c:pt>
                <c:pt idx="5">
                  <c:v>174.6</c:v>
                </c:pt>
                <c:pt idx="6">
                  <c:v>142.4</c:v>
                </c:pt>
                <c:pt idx="7">
                  <c:v>146.69999999999999</c:v>
                </c:pt>
                <c:pt idx="8">
                  <c:v>128.9</c:v>
                </c:pt>
                <c:pt idx="9">
                  <c:v>119.6</c:v>
                </c:pt>
                <c:pt idx="10">
                  <c:v>139</c:v>
                </c:pt>
                <c:pt idx="11">
                  <c:v>168.6</c:v>
                </c:pt>
                <c:pt idx="12">
                  <c:v>95.3</c:v>
                </c:pt>
                <c:pt idx="13">
                  <c:v>121.5</c:v>
                </c:pt>
                <c:pt idx="14">
                  <c:v>178.4</c:v>
                </c:pt>
                <c:pt idx="15">
                  <c:v>124.9</c:v>
                </c:pt>
                <c:pt idx="16">
                  <c:v>141.19999999999999</c:v>
                </c:pt>
                <c:pt idx="17">
                  <c:v>106.7</c:v>
                </c:pt>
                <c:pt idx="18">
                  <c:v>102.9</c:v>
                </c:pt>
                <c:pt idx="19">
                  <c:v>113.3</c:v>
                </c:pt>
                <c:pt idx="20">
                  <c:v>150</c:v>
                </c:pt>
                <c:pt idx="21">
                  <c:v>114.3</c:v>
                </c:pt>
                <c:pt idx="22">
                  <c:v>125.4</c:v>
                </c:pt>
                <c:pt idx="23">
                  <c:v>154.1</c:v>
                </c:pt>
                <c:pt idx="24">
                  <c:v>147.80000000000001</c:v>
                </c:pt>
                <c:pt idx="25">
                  <c:v>104.3</c:v>
                </c:pt>
                <c:pt idx="26">
                  <c:v>132.69999999999999</c:v>
                </c:pt>
                <c:pt idx="27">
                  <c:v>152.80000000000001</c:v>
                </c:pt>
                <c:pt idx="28">
                  <c:v>143.80000000000001</c:v>
                </c:pt>
                <c:pt idx="29">
                  <c:v>102.8</c:v>
                </c:pt>
                <c:pt idx="30">
                  <c:v>136.9</c:v>
                </c:pt>
                <c:pt idx="31">
                  <c:v>90.1</c:v>
                </c:pt>
                <c:pt idx="32">
                  <c:v>94.5</c:v>
                </c:pt>
                <c:pt idx="33">
                  <c:v>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750464"/>
        <c:axId val="47613632"/>
      </c:barChart>
      <c:catAx>
        <c:axId val="507504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ru-RU"/>
          </a:p>
        </c:txPr>
        <c:crossAx val="47613632"/>
        <c:crosses val="autoZero"/>
        <c:auto val="1"/>
        <c:lblAlgn val="ctr"/>
        <c:lblOffset val="100"/>
        <c:noMultiLvlLbl val="0"/>
      </c:catAx>
      <c:valAx>
        <c:axId val="47613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/>
            </a:pPr>
            <a:endParaRPr lang="ru-RU"/>
          </a:p>
        </c:txPr>
        <c:crossAx val="5075046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DD3B42-0D8B-466B-96C5-E8EB2DB456E2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8C5774B-590C-4AD9-B147-981AB9A6F418}">
      <dgm:prSet phldrT="[Текст]"/>
      <dgm:spPr/>
      <dgm:t>
        <a:bodyPr/>
        <a:lstStyle/>
        <a:p>
          <a:r>
            <a:rPr lang="ru-RU" dirty="0" smtClean="0"/>
            <a:t>Проблемы финансового обеспечения Стратегии -2035</a:t>
          </a:r>
          <a:endParaRPr lang="ru-RU" dirty="0"/>
        </a:p>
      </dgm:t>
    </dgm:pt>
    <dgm:pt modelId="{BF49F5F5-B7B6-4BB4-94B3-307FB1C8EBBE}" type="parTrans" cxnId="{D26D1B78-FFED-43FF-93E9-38360ED04C61}">
      <dgm:prSet/>
      <dgm:spPr/>
      <dgm:t>
        <a:bodyPr/>
        <a:lstStyle/>
        <a:p>
          <a:endParaRPr lang="ru-RU"/>
        </a:p>
      </dgm:t>
    </dgm:pt>
    <dgm:pt modelId="{399DBB2A-D10A-47F5-B29E-2FB6CDFE6354}" type="sibTrans" cxnId="{D26D1B78-FFED-43FF-93E9-38360ED04C61}">
      <dgm:prSet/>
      <dgm:spPr/>
      <dgm:t>
        <a:bodyPr/>
        <a:lstStyle/>
        <a:p>
          <a:endParaRPr lang="ru-RU"/>
        </a:p>
      </dgm:t>
    </dgm:pt>
    <dgm:pt modelId="{11411992-00D9-4FDA-886F-F6E8D4BB6C0E}">
      <dgm:prSet phldrT="[Текст]"/>
      <dgm:spPr/>
      <dgm:t>
        <a:bodyPr/>
        <a:lstStyle/>
        <a:p>
          <a:r>
            <a:rPr lang="ru-RU" dirty="0" smtClean="0"/>
            <a:t>Ограниченность доходной части бюджета области</a:t>
          </a:r>
          <a:endParaRPr lang="ru-RU" dirty="0"/>
        </a:p>
      </dgm:t>
    </dgm:pt>
    <dgm:pt modelId="{08A122AA-324B-46E9-A066-04AE1FA4F7BA}" type="parTrans" cxnId="{1AC1B415-81C6-4221-A149-72CCA5A5F603}">
      <dgm:prSet/>
      <dgm:spPr/>
      <dgm:t>
        <a:bodyPr/>
        <a:lstStyle/>
        <a:p>
          <a:endParaRPr lang="ru-RU"/>
        </a:p>
      </dgm:t>
    </dgm:pt>
    <dgm:pt modelId="{D236B509-0390-49AA-97D9-F34F47C2AEBF}" type="sibTrans" cxnId="{1AC1B415-81C6-4221-A149-72CCA5A5F603}">
      <dgm:prSet/>
      <dgm:spPr/>
      <dgm:t>
        <a:bodyPr/>
        <a:lstStyle/>
        <a:p>
          <a:endParaRPr lang="ru-RU"/>
        </a:p>
      </dgm:t>
    </dgm:pt>
    <dgm:pt modelId="{DD1F06C0-5AEA-4849-ACE9-D8D691535950}">
      <dgm:prSet phldrT="[Текст]"/>
      <dgm:spPr/>
      <dgm:t>
        <a:bodyPr/>
        <a:lstStyle/>
        <a:p>
          <a:r>
            <a:rPr lang="ru-RU" dirty="0" smtClean="0"/>
            <a:t>Нерациональное использование финансовых средств</a:t>
          </a:r>
          <a:endParaRPr lang="ru-RU" dirty="0"/>
        </a:p>
      </dgm:t>
    </dgm:pt>
    <dgm:pt modelId="{48AD02CF-5786-44F9-A322-588A8FB32904}" type="parTrans" cxnId="{FAF8A645-5ACB-461A-8B10-19557C67C695}">
      <dgm:prSet/>
      <dgm:spPr/>
      <dgm:t>
        <a:bodyPr/>
        <a:lstStyle/>
        <a:p>
          <a:endParaRPr lang="ru-RU"/>
        </a:p>
      </dgm:t>
    </dgm:pt>
    <dgm:pt modelId="{A49DB86D-D6D8-47FE-BF75-F69D465B5F34}" type="sibTrans" cxnId="{FAF8A645-5ACB-461A-8B10-19557C67C695}">
      <dgm:prSet/>
      <dgm:spPr/>
      <dgm:t>
        <a:bodyPr/>
        <a:lstStyle/>
        <a:p>
          <a:endParaRPr lang="ru-RU"/>
        </a:p>
      </dgm:t>
    </dgm:pt>
    <dgm:pt modelId="{AEC4C6DC-9023-4BF3-B930-4A2621BE32B2}" type="pres">
      <dgm:prSet presAssocID="{6EDD3B42-0D8B-466B-96C5-E8EB2DB456E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AEEF7C-36C0-4D83-BDE1-9A1C79CD0D5D}" type="pres">
      <dgm:prSet presAssocID="{D8C5774B-590C-4AD9-B147-981AB9A6F418}" presName="centerShape" presStyleLbl="node0" presStyleIdx="0" presStyleCnt="1"/>
      <dgm:spPr/>
      <dgm:t>
        <a:bodyPr/>
        <a:lstStyle/>
        <a:p>
          <a:endParaRPr lang="ru-RU"/>
        </a:p>
      </dgm:t>
    </dgm:pt>
    <dgm:pt modelId="{12F262BF-29C2-410D-805C-7F71105B1816}" type="pres">
      <dgm:prSet presAssocID="{08A122AA-324B-46E9-A066-04AE1FA4F7BA}" presName="parTrans" presStyleLbl="bgSibTrans2D1" presStyleIdx="0" presStyleCnt="2"/>
      <dgm:spPr/>
      <dgm:t>
        <a:bodyPr/>
        <a:lstStyle/>
        <a:p>
          <a:endParaRPr lang="ru-RU"/>
        </a:p>
      </dgm:t>
    </dgm:pt>
    <dgm:pt modelId="{30A449C1-5949-45BA-9290-7A1AA7943E4D}" type="pres">
      <dgm:prSet presAssocID="{11411992-00D9-4FDA-886F-F6E8D4BB6C0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C6B5A1-1444-4690-86A6-ECDC384B9750}" type="pres">
      <dgm:prSet presAssocID="{48AD02CF-5786-44F9-A322-588A8FB32904}" presName="parTrans" presStyleLbl="bgSibTrans2D1" presStyleIdx="1" presStyleCnt="2"/>
      <dgm:spPr/>
      <dgm:t>
        <a:bodyPr/>
        <a:lstStyle/>
        <a:p>
          <a:endParaRPr lang="ru-RU"/>
        </a:p>
      </dgm:t>
    </dgm:pt>
    <dgm:pt modelId="{9BABEFE1-A494-46FC-9E2C-B3076B16EFE6}" type="pres">
      <dgm:prSet presAssocID="{DD1F06C0-5AEA-4849-ACE9-D8D69153595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C1B415-81C6-4221-A149-72CCA5A5F603}" srcId="{D8C5774B-590C-4AD9-B147-981AB9A6F418}" destId="{11411992-00D9-4FDA-886F-F6E8D4BB6C0E}" srcOrd="0" destOrd="0" parTransId="{08A122AA-324B-46E9-A066-04AE1FA4F7BA}" sibTransId="{D236B509-0390-49AA-97D9-F34F47C2AEBF}"/>
    <dgm:cxn modelId="{D26D1B78-FFED-43FF-93E9-38360ED04C61}" srcId="{6EDD3B42-0D8B-466B-96C5-E8EB2DB456E2}" destId="{D8C5774B-590C-4AD9-B147-981AB9A6F418}" srcOrd="0" destOrd="0" parTransId="{BF49F5F5-B7B6-4BB4-94B3-307FB1C8EBBE}" sibTransId="{399DBB2A-D10A-47F5-B29E-2FB6CDFE6354}"/>
    <dgm:cxn modelId="{B43FAA48-9001-4D1A-9E85-C0835162E3CC}" type="presOf" srcId="{DD1F06C0-5AEA-4849-ACE9-D8D691535950}" destId="{9BABEFE1-A494-46FC-9E2C-B3076B16EFE6}" srcOrd="0" destOrd="0" presId="urn:microsoft.com/office/officeart/2005/8/layout/radial4"/>
    <dgm:cxn modelId="{3802AE7C-CBE1-4120-9958-96197B5AF6DD}" type="presOf" srcId="{08A122AA-324B-46E9-A066-04AE1FA4F7BA}" destId="{12F262BF-29C2-410D-805C-7F71105B1816}" srcOrd="0" destOrd="0" presId="urn:microsoft.com/office/officeart/2005/8/layout/radial4"/>
    <dgm:cxn modelId="{9A29B7A8-55C7-4462-A448-C41694239276}" type="presOf" srcId="{48AD02CF-5786-44F9-A322-588A8FB32904}" destId="{DCC6B5A1-1444-4690-86A6-ECDC384B9750}" srcOrd="0" destOrd="0" presId="urn:microsoft.com/office/officeart/2005/8/layout/radial4"/>
    <dgm:cxn modelId="{70782AD6-0889-41E8-8A53-AB37D8C66D02}" type="presOf" srcId="{D8C5774B-590C-4AD9-B147-981AB9A6F418}" destId="{67AEEF7C-36C0-4D83-BDE1-9A1C79CD0D5D}" srcOrd="0" destOrd="0" presId="urn:microsoft.com/office/officeart/2005/8/layout/radial4"/>
    <dgm:cxn modelId="{C00F18FB-714B-458E-A004-A26AAD5FFF24}" type="presOf" srcId="{11411992-00D9-4FDA-886F-F6E8D4BB6C0E}" destId="{30A449C1-5949-45BA-9290-7A1AA7943E4D}" srcOrd="0" destOrd="0" presId="urn:microsoft.com/office/officeart/2005/8/layout/radial4"/>
    <dgm:cxn modelId="{346B20D5-C2C2-4FA6-900B-80A5DD627DE7}" type="presOf" srcId="{6EDD3B42-0D8B-466B-96C5-E8EB2DB456E2}" destId="{AEC4C6DC-9023-4BF3-B930-4A2621BE32B2}" srcOrd="0" destOrd="0" presId="urn:microsoft.com/office/officeart/2005/8/layout/radial4"/>
    <dgm:cxn modelId="{FAF8A645-5ACB-461A-8B10-19557C67C695}" srcId="{D8C5774B-590C-4AD9-B147-981AB9A6F418}" destId="{DD1F06C0-5AEA-4849-ACE9-D8D691535950}" srcOrd="1" destOrd="0" parTransId="{48AD02CF-5786-44F9-A322-588A8FB32904}" sibTransId="{A49DB86D-D6D8-47FE-BF75-F69D465B5F34}"/>
    <dgm:cxn modelId="{A0BADB25-8EF3-4521-BB16-7ADC3B68997B}" type="presParOf" srcId="{AEC4C6DC-9023-4BF3-B930-4A2621BE32B2}" destId="{67AEEF7C-36C0-4D83-BDE1-9A1C79CD0D5D}" srcOrd="0" destOrd="0" presId="urn:microsoft.com/office/officeart/2005/8/layout/radial4"/>
    <dgm:cxn modelId="{781F1D71-4A6F-4617-9727-DA8521E8CFD8}" type="presParOf" srcId="{AEC4C6DC-9023-4BF3-B930-4A2621BE32B2}" destId="{12F262BF-29C2-410D-805C-7F71105B1816}" srcOrd="1" destOrd="0" presId="urn:microsoft.com/office/officeart/2005/8/layout/radial4"/>
    <dgm:cxn modelId="{7E49EB36-1061-4E72-AAAD-F6769F110D48}" type="presParOf" srcId="{AEC4C6DC-9023-4BF3-B930-4A2621BE32B2}" destId="{30A449C1-5949-45BA-9290-7A1AA7943E4D}" srcOrd="2" destOrd="0" presId="urn:microsoft.com/office/officeart/2005/8/layout/radial4"/>
    <dgm:cxn modelId="{46F88F4E-C931-48A7-B089-5A4D0997A3CB}" type="presParOf" srcId="{AEC4C6DC-9023-4BF3-B930-4A2621BE32B2}" destId="{DCC6B5A1-1444-4690-86A6-ECDC384B9750}" srcOrd="3" destOrd="0" presId="urn:microsoft.com/office/officeart/2005/8/layout/radial4"/>
    <dgm:cxn modelId="{E5AFA92B-997C-485D-92B9-696CC2896E69}" type="presParOf" srcId="{AEC4C6DC-9023-4BF3-B930-4A2621BE32B2}" destId="{9BABEFE1-A494-46FC-9E2C-B3076B16EFE6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AEEF7C-36C0-4D83-BDE1-9A1C79CD0D5D}">
      <dsp:nvSpPr>
        <dsp:cNvPr id="0" name=""/>
        <dsp:cNvSpPr/>
      </dsp:nvSpPr>
      <dsp:spPr>
        <a:xfrm>
          <a:off x="2482833" y="1546863"/>
          <a:ext cx="2290101" cy="22901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Проблемы финансового обеспечения Стратегии -2035</a:t>
          </a:r>
          <a:endParaRPr lang="ru-RU" sz="2200" kern="1200" dirty="0"/>
        </a:p>
      </dsp:txBody>
      <dsp:txXfrm>
        <a:off x="2818211" y="1882241"/>
        <a:ext cx="1619345" cy="1619345"/>
      </dsp:txXfrm>
    </dsp:sp>
    <dsp:sp modelId="{12F262BF-29C2-410D-805C-7F71105B1816}">
      <dsp:nvSpPr>
        <dsp:cNvPr id="0" name=""/>
        <dsp:cNvSpPr/>
      </dsp:nvSpPr>
      <dsp:spPr>
        <a:xfrm rot="12900000">
          <a:off x="930366" y="1120286"/>
          <a:ext cx="1838123" cy="65267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A449C1-5949-45BA-9290-7A1AA7943E4D}">
      <dsp:nvSpPr>
        <dsp:cNvPr id="0" name=""/>
        <dsp:cNvSpPr/>
      </dsp:nvSpPr>
      <dsp:spPr>
        <a:xfrm>
          <a:off x="8778" y="49235"/>
          <a:ext cx="2175596" cy="1740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Ограниченность доходной части бюджета области</a:t>
          </a:r>
          <a:endParaRPr lang="ru-RU" sz="2200" kern="1200" dirty="0"/>
        </a:p>
      </dsp:txBody>
      <dsp:txXfrm>
        <a:off x="59755" y="100212"/>
        <a:ext cx="2073642" cy="1638523"/>
      </dsp:txXfrm>
    </dsp:sp>
    <dsp:sp modelId="{DCC6B5A1-1444-4690-86A6-ECDC384B9750}">
      <dsp:nvSpPr>
        <dsp:cNvPr id="0" name=""/>
        <dsp:cNvSpPr/>
      </dsp:nvSpPr>
      <dsp:spPr>
        <a:xfrm rot="19500000">
          <a:off x="4487277" y="1120286"/>
          <a:ext cx="1838123" cy="65267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ABEFE1-A494-46FC-9E2C-B3076B16EFE6}">
      <dsp:nvSpPr>
        <dsp:cNvPr id="0" name=""/>
        <dsp:cNvSpPr/>
      </dsp:nvSpPr>
      <dsp:spPr>
        <a:xfrm>
          <a:off x="5071392" y="49235"/>
          <a:ext cx="2175596" cy="17404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Нерациональное использование финансовых средств</a:t>
          </a:r>
          <a:endParaRPr lang="ru-RU" sz="2200" kern="1200" dirty="0"/>
        </a:p>
      </dsp:txBody>
      <dsp:txXfrm>
        <a:off x="5122369" y="100212"/>
        <a:ext cx="2073642" cy="16385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ADBD3-8C3B-4635-BF9B-7F7639106BE8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1F554-C8D9-473C-9A55-149007ECD2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348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E999-FA35-4AA6-B80A-65BFA8E1924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1200-294E-4BCB-82D2-7CF755260DF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E999-FA35-4AA6-B80A-65BFA8E1924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1200-294E-4BCB-82D2-7CF755260D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E999-FA35-4AA6-B80A-65BFA8E1924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1200-294E-4BCB-82D2-7CF755260D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E999-FA35-4AA6-B80A-65BFA8E1924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1200-294E-4BCB-82D2-7CF755260D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E999-FA35-4AA6-B80A-65BFA8E1924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1200-294E-4BCB-82D2-7CF755260DF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E999-FA35-4AA6-B80A-65BFA8E1924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1200-294E-4BCB-82D2-7CF755260D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E999-FA35-4AA6-B80A-65BFA8E1924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1200-294E-4BCB-82D2-7CF755260DF8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E999-FA35-4AA6-B80A-65BFA8E1924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1200-294E-4BCB-82D2-7CF755260D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E999-FA35-4AA6-B80A-65BFA8E1924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1200-294E-4BCB-82D2-7CF755260D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E999-FA35-4AA6-B80A-65BFA8E1924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1200-294E-4BCB-82D2-7CF755260DF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E999-FA35-4AA6-B80A-65BFA8E1924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1200-294E-4BCB-82D2-7CF755260D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FD9E999-FA35-4AA6-B80A-65BFA8E19249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37C61200-294E-4BCB-82D2-7CF755260DF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412776"/>
            <a:ext cx="6781800" cy="3751312"/>
          </a:xfrm>
        </p:spPr>
        <p:txBody>
          <a:bodyPr>
            <a:normAutofit fontScale="90000"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latin typeface="Times New Roman"/>
                <a:ea typeface="Calibri"/>
                <a:cs typeface="Times New Roman"/>
              </a:rPr>
              <a:t>БЮДЖЕТ КАК ГАРАНТИЯ РЕАЛИЗАЦИИ СТРАТЕГИИ СОЦИАЛЬНО-ЭКОНОМИЧЕСКОГО РАЗВИТИЯ ВОРОНЕЖСКОЙ ОБЛАСТИ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10366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145164" y="5085184"/>
            <a:ext cx="6858000" cy="990600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5000"/>
              </a:lnSpc>
              <a:buNone/>
            </a:pPr>
            <a:r>
              <a:rPr lang="ru-RU" b="1" i="1" dirty="0" smtClean="0">
                <a:ea typeface="Calibri"/>
                <a:cs typeface="Times New Roman"/>
              </a:rPr>
              <a:t>А.Е. </a:t>
            </a:r>
            <a:r>
              <a:rPr lang="ru-RU" b="1" i="1" dirty="0" err="1" smtClean="0">
                <a:ea typeface="Calibri"/>
                <a:cs typeface="Times New Roman"/>
              </a:rPr>
              <a:t>Вериковский</a:t>
            </a:r>
            <a:r>
              <a:rPr lang="ru-RU" b="1" i="1" dirty="0" smtClean="0">
                <a:ea typeface="Calibri"/>
                <a:cs typeface="Times New Roman"/>
              </a:rPr>
              <a:t>,</a:t>
            </a:r>
          </a:p>
          <a:p>
            <a:pPr marL="0" indent="0" algn="ctr">
              <a:lnSpc>
                <a:spcPct val="115000"/>
              </a:lnSpc>
              <a:buNone/>
            </a:pPr>
            <a:r>
              <a:rPr lang="ru-RU" b="1" i="1" dirty="0" smtClean="0">
                <a:ea typeface="Calibri"/>
                <a:cs typeface="Times New Roman"/>
              </a:rPr>
              <a:t> Воронежская областная Дума,</a:t>
            </a:r>
          </a:p>
          <a:p>
            <a:pPr marL="0" indent="0" algn="ctr">
              <a:lnSpc>
                <a:spcPct val="115000"/>
              </a:lnSpc>
              <a:buNone/>
            </a:pPr>
            <a:r>
              <a:rPr lang="ru-RU" b="1" i="1" dirty="0" smtClean="0">
                <a:ea typeface="Calibri"/>
                <a:cs typeface="Times New Roman"/>
              </a:rPr>
              <a:t> Председатель комитета по бюджетной политике, </a:t>
            </a:r>
            <a:br>
              <a:rPr lang="ru-RU" b="1" i="1" dirty="0" smtClean="0">
                <a:ea typeface="Calibri"/>
                <a:cs typeface="Times New Roman"/>
              </a:rPr>
            </a:br>
            <a:r>
              <a:rPr lang="ru-RU" b="1" i="1" dirty="0" smtClean="0">
                <a:ea typeface="Calibri"/>
                <a:cs typeface="Times New Roman"/>
              </a:rPr>
              <a:t>налогам и финансам,</a:t>
            </a:r>
            <a:endParaRPr lang="ru-RU" sz="1800" dirty="0" smtClean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165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105759" y="528695"/>
            <a:ext cx="7560840" cy="5572858"/>
            <a:chOff x="0" y="0"/>
            <a:chExt cx="6381750" cy="4333875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0" y="0"/>
              <a:ext cx="6381750" cy="4333875"/>
            </a:xfrm>
            <a:prstGeom prst="rect">
              <a:avLst/>
            </a:prstGeom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" name="Поле 2"/>
            <p:cNvSpPr txBox="1"/>
            <p:nvPr/>
          </p:nvSpPr>
          <p:spPr>
            <a:xfrm>
              <a:off x="57151" y="489679"/>
              <a:ext cx="381000" cy="3807899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vert270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0" i="0" u="none" strike="noStrike" kern="0" cap="none" spc="0" normalizeH="0" baseline="0" noProof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Calibri"/>
                  <a:cs typeface="+mn-cs"/>
                </a:rPr>
                <a:t>Механизмы реализации стратегии</a:t>
              </a:r>
              <a:endParaRPr kumimoji="0" lang="ru-RU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Times New Roman"/>
                <a:cs typeface="+mn-cs"/>
              </a:endParaRPr>
            </a:p>
          </p:txBody>
        </p:sp>
        <p:sp>
          <p:nvSpPr>
            <p:cNvPr id="9" name="Поле 3"/>
            <p:cNvSpPr txBox="1"/>
            <p:nvPr/>
          </p:nvSpPr>
          <p:spPr>
            <a:xfrm>
              <a:off x="57151" y="47618"/>
              <a:ext cx="6277950" cy="371475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b="0" i="0" u="none" strike="noStrike" kern="0" cap="none" spc="0" normalizeH="0" baseline="0" noProof="0" dirty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+mj-lt"/>
                  <a:ea typeface="Calibri"/>
                  <a:cs typeface="+mn-cs"/>
                </a:rPr>
                <a:t>Механизм реализации стратегии региона</a:t>
              </a:r>
              <a:endParaRPr kumimoji="0" lang="ru-RU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+mj-lt"/>
                <a:ea typeface="Times New Roman"/>
                <a:cs typeface="+mn-cs"/>
              </a:endParaRPr>
            </a:p>
          </p:txBody>
        </p:sp>
        <p:sp>
          <p:nvSpPr>
            <p:cNvPr id="10" name="Поле 4"/>
            <p:cNvSpPr txBox="1"/>
            <p:nvPr/>
          </p:nvSpPr>
          <p:spPr>
            <a:xfrm>
              <a:off x="504825" y="476178"/>
              <a:ext cx="1257301" cy="533471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0" i="0" u="none" strike="noStrike" kern="0" cap="none" spc="0" normalizeH="0" baseline="0" noProof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Calibri"/>
                  <a:cs typeface="+mn-cs"/>
                </a:rPr>
                <a:t>Нормативно-правовой</a:t>
              </a:r>
              <a:endParaRPr kumimoji="0" lang="ru-RU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Times New Roman"/>
                <a:cs typeface="+mn-cs"/>
              </a:endParaRPr>
            </a:p>
          </p:txBody>
        </p:sp>
        <p:sp>
          <p:nvSpPr>
            <p:cNvPr id="11" name="Поле 4"/>
            <p:cNvSpPr txBox="1"/>
            <p:nvPr/>
          </p:nvSpPr>
          <p:spPr>
            <a:xfrm>
              <a:off x="504826" y="2923197"/>
              <a:ext cx="1257300" cy="561977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Calibri"/>
                  <a:cs typeface="+mn-cs"/>
                </a:rPr>
                <a:t>Организационно-управленческий</a:t>
              </a:r>
              <a:endParaRPr kumimoji="0" lang="ru-RU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Times New Roman"/>
                <a:cs typeface="+mn-cs"/>
              </a:endParaRPr>
            </a:p>
          </p:txBody>
        </p:sp>
        <p:sp>
          <p:nvSpPr>
            <p:cNvPr id="12" name="Поле 4"/>
            <p:cNvSpPr txBox="1"/>
            <p:nvPr/>
          </p:nvSpPr>
          <p:spPr>
            <a:xfrm>
              <a:off x="503851" y="1323426"/>
              <a:ext cx="1258276" cy="543473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0" i="0" u="none" strike="noStrike" kern="0" cap="none" spc="0" normalizeH="0" baseline="0" noProof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Calibri"/>
                  <a:cs typeface="+mn-cs"/>
                </a:rPr>
                <a:t>Финансово-экономический</a:t>
              </a:r>
              <a:endParaRPr kumimoji="0" lang="ru-RU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Times New Roman"/>
                <a:cs typeface="+mn-cs"/>
              </a:endParaRPr>
            </a:p>
          </p:txBody>
        </p:sp>
        <p:sp>
          <p:nvSpPr>
            <p:cNvPr id="13" name="Поле 4"/>
            <p:cNvSpPr txBox="1"/>
            <p:nvPr/>
          </p:nvSpPr>
          <p:spPr>
            <a:xfrm>
              <a:off x="504825" y="2199293"/>
              <a:ext cx="1257301" cy="496281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Calibri"/>
                  <a:cs typeface="+mn-cs"/>
                </a:rPr>
                <a:t>Социально-политический</a:t>
              </a:r>
              <a:endPara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Times New Roman"/>
                <a:cs typeface="+mn-cs"/>
              </a:endParaRPr>
            </a:p>
          </p:txBody>
        </p:sp>
        <p:sp>
          <p:nvSpPr>
            <p:cNvPr id="14" name="Поле 4"/>
            <p:cNvSpPr txBox="1"/>
            <p:nvPr/>
          </p:nvSpPr>
          <p:spPr>
            <a:xfrm>
              <a:off x="504825" y="3781425"/>
              <a:ext cx="1257301" cy="502723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Calibri"/>
                  <a:cs typeface="+mn-cs"/>
                </a:rPr>
                <a:t>Информационно-технологический</a:t>
              </a:r>
              <a:endParaRPr kumimoji="0" lang="ru-RU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Times New Roman"/>
                <a:cs typeface="+mn-cs"/>
              </a:endParaRPr>
            </a:p>
          </p:txBody>
        </p:sp>
        <p:sp>
          <p:nvSpPr>
            <p:cNvPr id="15" name="Поле 4"/>
            <p:cNvSpPr txBox="1"/>
            <p:nvPr/>
          </p:nvSpPr>
          <p:spPr>
            <a:xfrm>
              <a:off x="3219451" y="475894"/>
              <a:ext cx="2667000" cy="671643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Times New Roman"/>
                  <a:cs typeface="+mn-cs"/>
                </a:rPr>
                <a:t>Регулирования притока и распределения инвестиционных </a:t>
              </a:r>
              <a:r>
                <a:rPr kumimoji="0" lang="ru-RU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Times New Roman"/>
                  <a:cs typeface="+mn-cs"/>
                </a:rPr>
                <a:t>ресурсов в рамках целевого подхода к реализации программ и проектов стратегии развития</a:t>
              </a:r>
              <a:endPara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Times New Roman"/>
                <a:cs typeface="+mn-cs"/>
              </a:endParaRPr>
            </a:p>
          </p:txBody>
        </p:sp>
        <p:sp>
          <p:nvSpPr>
            <p:cNvPr id="17" name="Поле 4"/>
            <p:cNvSpPr txBox="1"/>
            <p:nvPr/>
          </p:nvSpPr>
          <p:spPr>
            <a:xfrm>
              <a:off x="3219451" y="1255344"/>
              <a:ext cx="2667000" cy="519824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Calibri"/>
                  <a:cs typeface="+mn-cs"/>
                </a:rPr>
                <a:t>Развитие социального партнерства, формирования </a:t>
              </a:r>
              <a:r>
                <a:rPr kumimoji="0" lang="ru-RU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Calibri"/>
                  <a:cs typeface="+mn-cs"/>
                </a:rPr>
                <a:t>страты стейкхолдеров</a:t>
              </a:r>
              <a:endPara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Times New Roman"/>
                <a:cs typeface="+mn-cs"/>
              </a:endParaRPr>
            </a:p>
          </p:txBody>
        </p:sp>
        <p:sp>
          <p:nvSpPr>
            <p:cNvPr id="20" name="Поле 4"/>
            <p:cNvSpPr txBox="1"/>
            <p:nvPr/>
          </p:nvSpPr>
          <p:spPr>
            <a:xfrm>
              <a:off x="3243751" y="1951881"/>
              <a:ext cx="2667000" cy="285750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Times New Roman"/>
                  <a:cs typeface="+mn-cs"/>
                </a:rPr>
                <a:t>Кластероообразование</a:t>
              </a:r>
              <a:endPara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Times New Roman"/>
                <a:cs typeface="+mn-cs"/>
              </a:endParaRPr>
            </a:p>
          </p:txBody>
        </p:sp>
        <p:sp>
          <p:nvSpPr>
            <p:cNvPr id="21" name="Поле 4"/>
            <p:cNvSpPr txBox="1"/>
            <p:nvPr/>
          </p:nvSpPr>
          <p:spPr>
            <a:xfrm>
              <a:off x="3267887" y="2409824"/>
              <a:ext cx="2632936" cy="285750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0" i="0" u="none" strike="noStrike" kern="0" cap="none" spc="0" normalizeH="0" baseline="0" noProof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Calibri"/>
                  <a:cs typeface="+mn-cs"/>
                </a:rPr>
                <a:t>Государственно-частного партнерства</a:t>
              </a:r>
              <a:endParaRPr kumimoji="0" lang="ru-RU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Times New Roman"/>
                <a:cs typeface="+mn-cs"/>
              </a:endParaRPr>
            </a:p>
          </p:txBody>
        </p:sp>
        <p:sp>
          <p:nvSpPr>
            <p:cNvPr id="24" name="Поле 4"/>
            <p:cNvSpPr txBox="1"/>
            <p:nvPr/>
          </p:nvSpPr>
          <p:spPr>
            <a:xfrm>
              <a:off x="3233823" y="2999641"/>
              <a:ext cx="2667000" cy="485533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Times New Roman"/>
                  <a:cs typeface="+mn-cs"/>
                </a:rPr>
                <a:t>Межмуниципальное и межрегионального </a:t>
              </a:r>
              <a:r>
                <a:rPr kumimoji="0" lang="ru-RU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Times New Roman"/>
                  <a:cs typeface="+mn-cs"/>
                </a:rPr>
                <a:t>партнерства </a:t>
              </a:r>
              <a:endPara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Times New Roman"/>
                <a:cs typeface="+mn-cs"/>
              </a:endParaRPr>
            </a:p>
          </p:txBody>
        </p:sp>
        <p:cxnSp>
          <p:nvCxnSpPr>
            <p:cNvPr id="25" name="Прямая со стрелкой 24"/>
            <p:cNvCxnSpPr/>
            <p:nvPr/>
          </p:nvCxnSpPr>
          <p:spPr>
            <a:xfrm>
              <a:off x="447675" y="676275"/>
              <a:ext cx="66675" cy="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26" name="Прямая со стрелкой 25"/>
            <p:cNvCxnSpPr/>
            <p:nvPr/>
          </p:nvCxnSpPr>
          <p:spPr>
            <a:xfrm>
              <a:off x="445725" y="1600356"/>
              <a:ext cx="66675" cy="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27" name="Прямая со стрелкой 26"/>
            <p:cNvCxnSpPr/>
            <p:nvPr/>
          </p:nvCxnSpPr>
          <p:spPr>
            <a:xfrm>
              <a:off x="446700" y="2390045"/>
              <a:ext cx="66675" cy="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28" name="Прямая со стрелкой 27"/>
            <p:cNvCxnSpPr/>
            <p:nvPr/>
          </p:nvCxnSpPr>
          <p:spPr>
            <a:xfrm>
              <a:off x="446700" y="3221749"/>
              <a:ext cx="66675" cy="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29" name="Прямая со стрелкой 28"/>
            <p:cNvCxnSpPr/>
            <p:nvPr/>
          </p:nvCxnSpPr>
          <p:spPr>
            <a:xfrm>
              <a:off x="447675" y="4083120"/>
              <a:ext cx="66675" cy="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sp>
          <p:nvSpPr>
            <p:cNvPr id="30" name="Поле 4"/>
            <p:cNvSpPr txBox="1"/>
            <p:nvPr/>
          </p:nvSpPr>
          <p:spPr>
            <a:xfrm>
              <a:off x="3267887" y="3778476"/>
              <a:ext cx="2632936" cy="399138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Times New Roman"/>
                  <a:cs typeface="+mn-cs"/>
                </a:rPr>
                <a:t>Формирование территорий особого экономического развития</a:t>
              </a:r>
              <a:endPara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Times New Roman"/>
                <a:cs typeface="+mn-cs"/>
              </a:endParaRPr>
            </a:p>
          </p:txBody>
        </p:sp>
        <p:sp>
          <p:nvSpPr>
            <p:cNvPr id="31" name="Поле 2"/>
            <p:cNvSpPr txBox="1"/>
            <p:nvPr/>
          </p:nvSpPr>
          <p:spPr>
            <a:xfrm>
              <a:off x="6000750" y="475894"/>
              <a:ext cx="381000" cy="3806969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vert270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0" i="0" u="none" strike="noStrike" kern="0" cap="none" spc="0" normalizeH="0" baseline="0" noProof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Calibri"/>
                  <a:cs typeface="+mn-cs"/>
                </a:rPr>
                <a:t>Инструменты реализации стратегии</a:t>
              </a:r>
              <a:endParaRPr kumimoji="0" lang="ru-RU" sz="1600" b="0" i="0" u="none" strike="noStrike" kern="0" cap="none" spc="0" normalizeH="0" baseline="0" noProof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Times New Roman"/>
                <a:cs typeface="+mn-cs"/>
              </a:endParaRPr>
            </a:p>
          </p:txBody>
        </p:sp>
        <p:cxnSp>
          <p:nvCxnSpPr>
            <p:cNvPr id="32" name="Прямая со стрелкой 31"/>
            <p:cNvCxnSpPr/>
            <p:nvPr/>
          </p:nvCxnSpPr>
          <p:spPr>
            <a:xfrm flipH="1">
              <a:off x="5859918" y="777314"/>
              <a:ext cx="101665" cy="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34" name="Прямая со стрелкой 33"/>
            <p:cNvCxnSpPr/>
            <p:nvPr/>
          </p:nvCxnSpPr>
          <p:spPr>
            <a:xfrm flipH="1">
              <a:off x="5900823" y="3978045"/>
              <a:ext cx="122599" cy="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36" name="Прямая со стрелкой 35"/>
            <p:cNvCxnSpPr/>
            <p:nvPr/>
          </p:nvCxnSpPr>
          <p:spPr>
            <a:xfrm flipH="1">
              <a:off x="5885227" y="3204185"/>
              <a:ext cx="123823" cy="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38" name="Прямая со стрелкой 37"/>
            <p:cNvCxnSpPr>
              <a:endCxn id="21" idx="3"/>
            </p:cNvCxnSpPr>
            <p:nvPr/>
          </p:nvCxnSpPr>
          <p:spPr>
            <a:xfrm flipH="1">
              <a:off x="5900823" y="2552699"/>
              <a:ext cx="99927" cy="1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39" name="Прямая со стрелкой 38"/>
            <p:cNvCxnSpPr/>
            <p:nvPr/>
          </p:nvCxnSpPr>
          <p:spPr>
            <a:xfrm flipH="1">
              <a:off x="5876586" y="2098841"/>
              <a:ext cx="124164" cy="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41" name="Прямая со стрелкой 40"/>
            <p:cNvCxnSpPr/>
            <p:nvPr/>
          </p:nvCxnSpPr>
          <p:spPr>
            <a:xfrm flipH="1">
              <a:off x="5854428" y="1515256"/>
              <a:ext cx="124164" cy="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43" name="Прямая со стрелкой 42"/>
            <p:cNvCxnSpPr>
              <a:stCxn id="12" idx="3"/>
              <a:endCxn id="15" idx="1"/>
            </p:cNvCxnSpPr>
            <p:nvPr/>
          </p:nvCxnSpPr>
          <p:spPr>
            <a:xfrm flipV="1">
              <a:off x="1762127" y="811715"/>
              <a:ext cx="1457324" cy="783448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45" name="Прямая со стрелкой 44"/>
            <p:cNvCxnSpPr>
              <a:stCxn id="13" idx="3"/>
              <a:endCxn id="17" idx="1"/>
            </p:cNvCxnSpPr>
            <p:nvPr/>
          </p:nvCxnSpPr>
          <p:spPr>
            <a:xfrm flipV="1">
              <a:off x="1762126" y="1515256"/>
              <a:ext cx="1457325" cy="932177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47" name="Прямая со стрелкой 46"/>
            <p:cNvCxnSpPr>
              <a:stCxn id="10" idx="3"/>
              <a:endCxn id="15" idx="1"/>
            </p:cNvCxnSpPr>
            <p:nvPr/>
          </p:nvCxnSpPr>
          <p:spPr>
            <a:xfrm>
              <a:off x="1762126" y="742913"/>
              <a:ext cx="1457325" cy="68802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49" name="Прямая со стрелкой 48"/>
            <p:cNvCxnSpPr>
              <a:stCxn id="10" idx="3"/>
              <a:endCxn id="17" idx="1"/>
            </p:cNvCxnSpPr>
            <p:nvPr/>
          </p:nvCxnSpPr>
          <p:spPr>
            <a:xfrm>
              <a:off x="1762126" y="742913"/>
              <a:ext cx="1457325" cy="772343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52" name="Прямая со стрелкой 51"/>
            <p:cNvCxnSpPr>
              <a:stCxn id="10" idx="3"/>
              <a:endCxn id="20" idx="1"/>
            </p:cNvCxnSpPr>
            <p:nvPr/>
          </p:nvCxnSpPr>
          <p:spPr>
            <a:xfrm>
              <a:off x="1762126" y="742913"/>
              <a:ext cx="1481625" cy="1351843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53" name="Прямая со стрелкой 52"/>
            <p:cNvCxnSpPr>
              <a:stCxn id="10" idx="3"/>
              <a:endCxn id="21" idx="1"/>
            </p:cNvCxnSpPr>
            <p:nvPr/>
          </p:nvCxnSpPr>
          <p:spPr>
            <a:xfrm>
              <a:off x="1762126" y="742913"/>
              <a:ext cx="1505761" cy="1809786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56" name="Прямая со стрелкой 55"/>
            <p:cNvCxnSpPr>
              <a:stCxn id="10" idx="3"/>
              <a:endCxn id="24" idx="1"/>
            </p:cNvCxnSpPr>
            <p:nvPr/>
          </p:nvCxnSpPr>
          <p:spPr>
            <a:xfrm>
              <a:off x="1762126" y="742913"/>
              <a:ext cx="1471697" cy="2499495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57" name="Прямая со стрелкой 56"/>
            <p:cNvCxnSpPr>
              <a:stCxn id="10" idx="3"/>
              <a:endCxn id="30" idx="1"/>
            </p:cNvCxnSpPr>
            <p:nvPr/>
          </p:nvCxnSpPr>
          <p:spPr>
            <a:xfrm>
              <a:off x="1762126" y="742913"/>
              <a:ext cx="1505761" cy="3235132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60" name="Прямая со стрелкой 59"/>
            <p:cNvCxnSpPr>
              <a:stCxn id="12" idx="3"/>
              <a:endCxn id="20" idx="1"/>
            </p:cNvCxnSpPr>
            <p:nvPr/>
          </p:nvCxnSpPr>
          <p:spPr>
            <a:xfrm>
              <a:off x="1762127" y="1595163"/>
              <a:ext cx="1481624" cy="499593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61" name="Прямая со стрелкой 60"/>
            <p:cNvCxnSpPr>
              <a:stCxn id="12" idx="3"/>
              <a:endCxn id="21" idx="1"/>
            </p:cNvCxnSpPr>
            <p:nvPr/>
          </p:nvCxnSpPr>
          <p:spPr>
            <a:xfrm>
              <a:off x="1762127" y="1595163"/>
              <a:ext cx="1505760" cy="957536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64" name="Прямая со стрелкой 63"/>
            <p:cNvCxnSpPr>
              <a:stCxn id="12" idx="3"/>
              <a:endCxn id="24" idx="1"/>
            </p:cNvCxnSpPr>
            <p:nvPr/>
          </p:nvCxnSpPr>
          <p:spPr>
            <a:xfrm>
              <a:off x="1762127" y="1595163"/>
              <a:ext cx="1471696" cy="1647245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65" name="Прямая со стрелкой 64"/>
            <p:cNvCxnSpPr>
              <a:stCxn id="12" idx="3"/>
              <a:endCxn id="30" idx="1"/>
            </p:cNvCxnSpPr>
            <p:nvPr/>
          </p:nvCxnSpPr>
          <p:spPr>
            <a:xfrm>
              <a:off x="1762127" y="1595163"/>
              <a:ext cx="1505760" cy="2382882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66" name="Прямая со стрелкой 65"/>
            <p:cNvCxnSpPr>
              <a:stCxn id="13" idx="3"/>
              <a:endCxn id="15" idx="1"/>
            </p:cNvCxnSpPr>
            <p:nvPr/>
          </p:nvCxnSpPr>
          <p:spPr>
            <a:xfrm flipV="1">
              <a:off x="1762126" y="811715"/>
              <a:ext cx="1457325" cy="1635718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70" name="Прямая со стрелкой 69"/>
            <p:cNvCxnSpPr>
              <a:stCxn id="13" idx="3"/>
              <a:endCxn id="20" idx="1"/>
            </p:cNvCxnSpPr>
            <p:nvPr/>
          </p:nvCxnSpPr>
          <p:spPr>
            <a:xfrm flipV="1">
              <a:off x="1762126" y="2094756"/>
              <a:ext cx="1481625" cy="352677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71" name="Прямая со стрелкой 70"/>
            <p:cNvCxnSpPr>
              <a:stCxn id="13" idx="3"/>
              <a:endCxn id="21" idx="1"/>
            </p:cNvCxnSpPr>
            <p:nvPr/>
          </p:nvCxnSpPr>
          <p:spPr>
            <a:xfrm>
              <a:off x="1762126" y="2447433"/>
              <a:ext cx="1505761" cy="105266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74" name="Прямая со стрелкой 73"/>
            <p:cNvCxnSpPr>
              <a:stCxn id="13" idx="3"/>
              <a:endCxn id="24" idx="1"/>
            </p:cNvCxnSpPr>
            <p:nvPr/>
          </p:nvCxnSpPr>
          <p:spPr>
            <a:xfrm>
              <a:off x="1762126" y="2447433"/>
              <a:ext cx="1471697" cy="794975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75" name="Прямая со стрелкой 74"/>
            <p:cNvCxnSpPr>
              <a:stCxn id="13" idx="3"/>
              <a:endCxn id="30" idx="1"/>
            </p:cNvCxnSpPr>
            <p:nvPr/>
          </p:nvCxnSpPr>
          <p:spPr>
            <a:xfrm>
              <a:off x="1762126" y="2447433"/>
              <a:ext cx="1505761" cy="1530612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76" name="Прямая со стрелкой 75"/>
            <p:cNvCxnSpPr>
              <a:stCxn id="11" idx="3"/>
              <a:endCxn id="15" idx="1"/>
            </p:cNvCxnSpPr>
            <p:nvPr/>
          </p:nvCxnSpPr>
          <p:spPr>
            <a:xfrm flipV="1">
              <a:off x="1762125" y="811715"/>
              <a:ext cx="1457326" cy="2392471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78" name="Прямая со стрелкой 77"/>
            <p:cNvCxnSpPr>
              <a:stCxn id="11" idx="3"/>
              <a:endCxn id="17" idx="1"/>
            </p:cNvCxnSpPr>
            <p:nvPr/>
          </p:nvCxnSpPr>
          <p:spPr>
            <a:xfrm flipV="1">
              <a:off x="1762125" y="1515256"/>
              <a:ext cx="1457326" cy="168893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79" name="Прямая со стрелкой 78"/>
            <p:cNvCxnSpPr>
              <a:stCxn id="12" idx="3"/>
              <a:endCxn id="17" idx="1"/>
            </p:cNvCxnSpPr>
            <p:nvPr/>
          </p:nvCxnSpPr>
          <p:spPr>
            <a:xfrm flipV="1">
              <a:off x="1762127" y="1515256"/>
              <a:ext cx="1457324" cy="79907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82" name="Прямая со стрелкой 81"/>
            <p:cNvCxnSpPr>
              <a:stCxn id="11" idx="3"/>
              <a:endCxn id="20" idx="1"/>
            </p:cNvCxnSpPr>
            <p:nvPr/>
          </p:nvCxnSpPr>
          <p:spPr>
            <a:xfrm flipV="1">
              <a:off x="1762125" y="2094756"/>
              <a:ext cx="1481625" cy="1109430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83" name="Прямая со стрелкой 82"/>
            <p:cNvCxnSpPr>
              <a:stCxn id="11" idx="3"/>
              <a:endCxn id="21" idx="1"/>
            </p:cNvCxnSpPr>
            <p:nvPr/>
          </p:nvCxnSpPr>
          <p:spPr>
            <a:xfrm flipV="1">
              <a:off x="1762125" y="2552700"/>
              <a:ext cx="1505762" cy="651487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85" name="Прямая со стрелкой 84"/>
            <p:cNvCxnSpPr>
              <a:stCxn id="11" idx="3"/>
              <a:endCxn id="24" idx="1"/>
            </p:cNvCxnSpPr>
            <p:nvPr/>
          </p:nvCxnSpPr>
          <p:spPr>
            <a:xfrm>
              <a:off x="1762125" y="3204186"/>
              <a:ext cx="1471698" cy="38222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86" name="Прямая со стрелкой 85"/>
            <p:cNvCxnSpPr>
              <a:stCxn id="11" idx="3"/>
              <a:endCxn id="30" idx="1"/>
            </p:cNvCxnSpPr>
            <p:nvPr/>
          </p:nvCxnSpPr>
          <p:spPr>
            <a:xfrm>
              <a:off x="1762125" y="3204186"/>
              <a:ext cx="1505762" cy="773859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87" name="Прямая со стрелкой 86"/>
            <p:cNvCxnSpPr>
              <a:stCxn id="14" idx="3"/>
              <a:endCxn id="15" idx="1"/>
            </p:cNvCxnSpPr>
            <p:nvPr/>
          </p:nvCxnSpPr>
          <p:spPr>
            <a:xfrm flipV="1">
              <a:off x="1762126" y="811715"/>
              <a:ext cx="1457325" cy="3221072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89" name="Прямая со стрелкой 88"/>
            <p:cNvCxnSpPr>
              <a:stCxn id="14" idx="3"/>
              <a:endCxn id="17" idx="1"/>
            </p:cNvCxnSpPr>
            <p:nvPr/>
          </p:nvCxnSpPr>
          <p:spPr>
            <a:xfrm flipV="1">
              <a:off x="1762126" y="1515256"/>
              <a:ext cx="1457325" cy="2517531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92" name="Прямая со стрелкой 91"/>
            <p:cNvCxnSpPr>
              <a:stCxn id="14" idx="3"/>
              <a:endCxn id="20" idx="1"/>
            </p:cNvCxnSpPr>
            <p:nvPr/>
          </p:nvCxnSpPr>
          <p:spPr>
            <a:xfrm flipV="1">
              <a:off x="1762126" y="2094756"/>
              <a:ext cx="1481625" cy="1938031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93" name="Прямая со стрелкой 92"/>
            <p:cNvCxnSpPr>
              <a:stCxn id="14" idx="3"/>
              <a:endCxn id="21" idx="1"/>
            </p:cNvCxnSpPr>
            <p:nvPr/>
          </p:nvCxnSpPr>
          <p:spPr>
            <a:xfrm flipV="1">
              <a:off x="1762126" y="2552700"/>
              <a:ext cx="1505761" cy="1480088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96" name="Прямая со стрелкой 95"/>
            <p:cNvCxnSpPr>
              <a:stCxn id="14" idx="3"/>
              <a:endCxn id="24" idx="1"/>
            </p:cNvCxnSpPr>
            <p:nvPr/>
          </p:nvCxnSpPr>
          <p:spPr>
            <a:xfrm flipV="1">
              <a:off x="1762126" y="3242408"/>
              <a:ext cx="1471697" cy="790379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97" name="Прямая со стрелкой 96"/>
            <p:cNvCxnSpPr>
              <a:stCxn id="14" idx="3"/>
              <a:endCxn id="30" idx="1"/>
            </p:cNvCxnSpPr>
            <p:nvPr/>
          </p:nvCxnSpPr>
          <p:spPr>
            <a:xfrm flipV="1">
              <a:off x="1762126" y="3978046"/>
              <a:ext cx="1505761" cy="54741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2" y="172720"/>
            <a:ext cx="10366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485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653136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Проблемы  финансового обеспечения  Стратегии  - 2035</a:t>
            </a:r>
            <a:endParaRPr lang="ru-RU" sz="4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947002"/>
              </p:ext>
            </p:extLst>
          </p:nvPr>
        </p:nvGraphicFramePr>
        <p:xfrm>
          <a:off x="1043608" y="908720"/>
          <a:ext cx="7255768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3" y="172721"/>
            <a:ext cx="902477" cy="1240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579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7475" y="418819"/>
            <a:ext cx="8208912" cy="87099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Динамика </a:t>
            </a:r>
            <a:r>
              <a:rPr lang="ru-RU" sz="2000" dirty="0"/>
              <a:t>доходной части областного </a:t>
            </a:r>
            <a:r>
              <a:rPr lang="ru-RU" sz="2000" dirty="0" smtClean="0"/>
              <a:t>бюджета  Воронежской области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(в </a:t>
            </a:r>
            <a:r>
              <a:rPr lang="ru-RU" sz="2000" dirty="0"/>
              <a:t>% к уровню 2013 года)</a:t>
            </a:r>
            <a:br>
              <a:rPr lang="ru-RU" sz="2000" dirty="0"/>
            </a:br>
            <a:endParaRPr lang="ru-RU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3335683"/>
              </p:ext>
            </p:extLst>
          </p:nvPr>
        </p:nvGraphicFramePr>
        <p:xfrm>
          <a:off x="107504" y="910857"/>
          <a:ext cx="6048671" cy="5365662"/>
        </p:xfrm>
        <a:graphic>
          <a:graphicData uri="http://schemas.openxmlformats.org/drawingml/2006/table">
            <a:tbl>
              <a:tblPr firstRow="1" firstCol="1" bandRow="1"/>
              <a:tblGrid>
                <a:gridCol w="4181155"/>
                <a:gridCol w="653696"/>
                <a:gridCol w="653696"/>
                <a:gridCol w="560124"/>
              </a:tblGrid>
              <a:tr h="20463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Доходы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Годы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46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2014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2015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1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НАЛОГОВЫЕ И НЕНАЛОГОВЫЕ ДОХОДЫ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109,8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112,5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128,9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1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Налоговые доходы, всего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108,2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110,5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128,0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1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т.ч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Налог на прибыль организаций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97,2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106,8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125,4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1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лиц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127,0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128,3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136,1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63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Акцизы, всего: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98,4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75,0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113,5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63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т.ч</a:t>
                      </a: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акцизы на алкогольную продукцию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126,9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59,5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79,5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1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акцизы на нефтепродукты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79,5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85,2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135,9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1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Налог, взимаемый в связи с применением упрощенной системы налогообложения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108,9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123,0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136,4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1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Налог на имущество организаций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100,8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108,2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126,8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1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Транспортный налог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108,6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123,0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123,7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63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Налог на добычу полезных ископаемых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113,9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120,6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113,0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1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Остальные налоговые доходы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110,4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277,9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404,5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1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Неналоговые доходы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158,4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177,1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158,2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888" marR="678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366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977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74895932"/>
              </p:ext>
            </p:extLst>
          </p:nvPr>
        </p:nvGraphicFramePr>
        <p:xfrm>
          <a:off x="395536" y="1100794"/>
          <a:ext cx="864096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403648" y="404664"/>
            <a:ext cx="6336704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Impact" panose="020B0806030902050204" pitchFamily="34" charset="0"/>
                <a:ea typeface="Calibri"/>
                <a:cs typeface="Times New Roman"/>
              </a:rPr>
              <a:t>Динамика собственных доходов муниципальных образований Воронежской области (в % к уровню 2013 года)</a:t>
            </a:r>
            <a:endParaRPr lang="ru-RU" sz="1400" dirty="0">
              <a:effectLst/>
              <a:latin typeface="Impact" panose="020B0806030902050204" pitchFamily="34" charset="0"/>
              <a:ea typeface="Calibri"/>
              <a:cs typeface="Times New Roman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9119" y="2814465"/>
            <a:ext cx="7344816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5" y="0"/>
            <a:ext cx="933065" cy="118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82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042215"/>
            <a:ext cx="4067944" cy="446449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9592" y="26552"/>
            <a:ext cx="7957628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ea typeface="Calibri"/>
              </a:rPr>
              <a:t>Задачи обеспечения реализации Стратегии 2035 финансовыми ресурсами: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196752"/>
            <a:ext cx="2843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tabLst>
                <a:tab pos="630555" algn="l"/>
              </a:tabLst>
            </a:pPr>
            <a:r>
              <a:rPr lang="ru-RU" sz="1200" dirty="0" smtClean="0">
                <a:ea typeface="Times New Roman"/>
                <a:cs typeface="Times New Roman"/>
              </a:rPr>
              <a:t>Повысить </a:t>
            </a:r>
            <a:r>
              <a:rPr lang="ru-RU" sz="1200" dirty="0">
                <a:ea typeface="Times New Roman"/>
                <a:cs typeface="Times New Roman"/>
              </a:rPr>
              <a:t>финансовый потенциал области за счет роста бюджетных доходов, привлечения корпоративных финансов для инвестирования в исполнение стратегических проектов и </a:t>
            </a:r>
            <a:r>
              <a:rPr lang="ru-RU" sz="1200" dirty="0" smtClean="0">
                <a:ea typeface="Times New Roman"/>
                <a:cs typeface="Times New Roman"/>
              </a:rPr>
              <a:t>программ</a:t>
            </a:r>
            <a:endParaRPr lang="ru-RU" sz="12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149080"/>
            <a:ext cx="26277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ea typeface="Times New Roman"/>
                <a:cs typeface="Times New Roman"/>
              </a:rPr>
              <a:t>Синхронизировать </a:t>
            </a:r>
            <a:r>
              <a:rPr lang="ru-RU" sz="1200" dirty="0">
                <a:ea typeface="Times New Roman"/>
                <a:cs typeface="Times New Roman"/>
              </a:rPr>
              <a:t>во времени и пространстве выполнение государственных федеральных и областных программ, что позволит мобилизовать для решения региональных проблем федеральные бюджетные ресурсы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0312" y="395884"/>
            <a:ext cx="3737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ea typeface="Times New Roman"/>
                <a:cs typeface="Times New Roman"/>
              </a:rPr>
              <a:t>Создать </a:t>
            </a:r>
            <a:r>
              <a:rPr lang="ru-RU" sz="1200" dirty="0">
                <a:ea typeface="Times New Roman"/>
                <a:cs typeface="Times New Roman"/>
              </a:rPr>
              <a:t>условия для вовлечения в реализацию стратегических инвестиционных проектов ресурсов частного бизнеса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695728" y="919753"/>
            <a:ext cx="24482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ea typeface="Calibri"/>
              </a:rPr>
              <a:t>Повысить </a:t>
            </a:r>
            <a:r>
              <a:rPr lang="ru-RU" sz="1200" dirty="0">
                <a:ea typeface="Calibri"/>
              </a:rPr>
              <a:t>прозрачность использования бюджетных средств на реализацию стратегических программ на областном и муниципальном уровнях за счет внедрения процедур общественного контроля и оценки деятельности </a:t>
            </a:r>
            <a:r>
              <a:rPr lang="ru-RU" sz="1200" dirty="0" smtClean="0">
                <a:ea typeface="Calibri"/>
              </a:rPr>
              <a:t>ИОГВ и ОМСУ</a:t>
            </a:r>
            <a:endParaRPr lang="ru-RU" sz="1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650961" y="4676943"/>
            <a:ext cx="249303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ea typeface="Calibri"/>
              </a:rPr>
              <a:t>оптимизировать соотношение между затратами консолидированного бюджета области на текущие нужды и стратегические мероприятия с целью увеличения доли расходов капитального характера</a:t>
            </a:r>
            <a:endParaRPr lang="ru-RU" sz="1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34992" y="5534075"/>
            <a:ext cx="4460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ea typeface="Calibri"/>
              </a:rPr>
              <a:t>Повышение </a:t>
            </a:r>
            <a:r>
              <a:rPr lang="ru-RU" sz="1200" dirty="0">
                <a:ea typeface="Calibri"/>
              </a:rPr>
              <a:t>финансовой самостоятельности муниципальных образований, что позволит снизить долю финансовой помощи из областного бюджета</a:t>
            </a:r>
            <a:endParaRPr lang="ru-RU" sz="1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1" y="3123"/>
            <a:ext cx="949900" cy="1201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Шестиугольник 11"/>
          <p:cNvSpPr/>
          <p:nvPr/>
        </p:nvSpPr>
        <p:spPr>
          <a:xfrm>
            <a:off x="4107200" y="2707832"/>
            <a:ext cx="1184880" cy="1081207"/>
          </a:xfrm>
          <a:prstGeom prst="hexago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ea typeface="Calibri"/>
              </a:rPr>
              <a:t>Задачи</a:t>
            </a:r>
            <a:endParaRPr lang="ru-RU" sz="1600" dirty="0"/>
          </a:p>
        </p:txBody>
      </p:sp>
      <p:sp>
        <p:nvSpPr>
          <p:cNvPr id="13" name="Стрелка вправо 12"/>
          <p:cNvSpPr/>
          <p:nvPr/>
        </p:nvSpPr>
        <p:spPr>
          <a:xfrm rot="12869865">
            <a:off x="3535459" y="2611895"/>
            <a:ext cx="432048" cy="2880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9370202">
            <a:off x="5378426" y="2563815"/>
            <a:ext cx="432048" cy="2880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6200000">
            <a:off x="4461437" y="2102524"/>
            <a:ext cx="432048" cy="2880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2426347">
            <a:off x="5286518" y="3645021"/>
            <a:ext cx="432048" cy="2880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5215865">
            <a:off x="4450078" y="4109024"/>
            <a:ext cx="432048" cy="2880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8574723">
            <a:off x="3632003" y="3640444"/>
            <a:ext cx="432048" cy="2880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01" y="155523"/>
            <a:ext cx="949900" cy="1201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182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781800" cy="1375048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Направления роста доходной части консолидированного бюджета Воронежской области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24744"/>
            <a:ext cx="85689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ea typeface="Calibri"/>
              </a:rPr>
              <a:t>Создание нормативных условий для выхода из теневого бизнеса предпринимательских структур на основе использования налоговой амнистии, с созданием гарантий сохранения бизнеса после декларирования полученной </a:t>
            </a:r>
            <a:r>
              <a:rPr lang="ru-RU" dirty="0" smtClean="0">
                <a:ea typeface="Calibri"/>
              </a:rPr>
              <a:t>прибыли</a:t>
            </a:r>
          </a:p>
          <a:p>
            <a:endParaRPr lang="ru-RU" dirty="0" smtClean="0">
              <a:ea typeface="Calibri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ea typeface="Calibri"/>
              </a:rPr>
              <a:t>Проведение инвентаризации областного и муниципального имущества с целью рационализации его использования, оптимизации арендных и иных платежей</a:t>
            </a:r>
          </a:p>
          <a:p>
            <a:endParaRPr lang="ru-RU" dirty="0" smtClean="0">
              <a:ea typeface="Calibri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Проведение </a:t>
            </a:r>
            <a:r>
              <a:rPr lang="ru-RU" dirty="0"/>
              <a:t>инвентаризации объектов недвижимости, перевод </a:t>
            </a:r>
            <a:r>
              <a:rPr lang="ru-RU" dirty="0" err="1"/>
              <a:t>похозяйственного</a:t>
            </a:r>
            <a:r>
              <a:rPr lang="ru-RU" dirty="0"/>
              <a:t> учета поселений в электронный вид, сверка с базами данных </a:t>
            </a:r>
            <a:r>
              <a:rPr lang="ru-RU" dirty="0" err="1"/>
              <a:t>Росреестра</a:t>
            </a:r>
            <a:r>
              <a:rPr lang="ru-RU" dirty="0"/>
              <a:t>, уточнение категорий </a:t>
            </a:r>
            <a:r>
              <a:rPr lang="ru-RU" dirty="0" smtClean="0"/>
              <a:t>земель</a:t>
            </a:r>
          </a:p>
          <a:p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Разработка </a:t>
            </a:r>
            <a:r>
              <a:rPr lang="ru-RU" dirty="0"/>
              <a:t>электронных «дорожных карт» по мониторингу поступления репрезентативных налогов на территории области с целью оперативного выявления проблемных плательщиков (в том числе и для муниципалитетов</a:t>
            </a:r>
            <a:r>
              <a:rPr lang="ru-RU" dirty="0" smtClean="0"/>
              <a:t>)</a:t>
            </a:r>
          </a:p>
          <a:p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5510"/>
            <a:ext cx="971600" cy="126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804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781800" cy="1375048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Направления роста доходной части консолидированного бюджета Воронежской области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24744"/>
            <a:ext cx="85689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Формирование и реализация комплекса мер по мониторингу и обеспечению сбора налоговых недоимок в бюджеты территорий посредством заключения  соглашений, на основании которых осуществление мониторинга производственной деятельности хозяйствующих субъектов, проведение оценки финансового состояния, налоговой базы и исполнения обязанности  по уплате налогов.</a:t>
            </a:r>
          </a:p>
          <a:p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Совершенствование </a:t>
            </a:r>
            <a:r>
              <a:rPr lang="ru-RU" dirty="0"/>
              <a:t>порядка дифференциации расчета ЕНВД с различных видов деятельности с учетом уровня заработной платы, выплачиваемой работникам, с целью стимулирования работодателей к выплате официальной заработной </a:t>
            </a:r>
            <a:r>
              <a:rPr lang="ru-RU" dirty="0" smtClean="0"/>
              <a:t>платы</a:t>
            </a:r>
          </a:p>
          <a:p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Обеспечение плавного перехода на гибкие налоговые ставки местных налогов с целью дифференциации налоговой нагрузки — роста налоговых ставок на сверхдоходные слои населения (например, налог на имущество физических </a:t>
            </a:r>
            <a:r>
              <a:rPr lang="ru-RU" dirty="0" smtClean="0"/>
              <a:t>лиц)</a:t>
            </a:r>
          </a:p>
          <a:p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Разработка Положения об областных территориях </a:t>
            </a:r>
            <a:r>
              <a:rPr lang="ru-RU" dirty="0" smtClean="0"/>
              <a:t>особого экономического </a:t>
            </a:r>
            <a:r>
              <a:rPr lang="ru-RU" dirty="0"/>
              <a:t>развития </a:t>
            </a:r>
            <a:r>
              <a:rPr lang="ru-RU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0" y="-30393"/>
            <a:ext cx="970128" cy="1227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506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309</TotalTime>
  <Words>558</Words>
  <Application>Microsoft Office PowerPoint</Application>
  <PresentationFormat>Экран (4:3)</PresentationFormat>
  <Paragraphs>105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NewsPrint</vt:lpstr>
      <vt:lpstr>БЮДЖЕТ КАК ГАРАНТИЯ РЕАЛИЗАЦИИ СТРАТЕГИИ СОЦИАЛЬНО-ЭКОНОМИЧЕСКОГО РАЗВИТИЯ ВОРОНЕЖСКОЙ ОБЛАСТИ </vt:lpstr>
      <vt:lpstr>Презентация PowerPoint</vt:lpstr>
      <vt:lpstr>Проблемы  финансового обеспечения  Стратегии  - 2035</vt:lpstr>
      <vt:lpstr>   Динамика доходной части областного бюджета  Воронежской области (в % к уровню 2013 года) </vt:lpstr>
      <vt:lpstr>Презентация PowerPoint</vt:lpstr>
      <vt:lpstr>Презентация PowerPoint</vt:lpstr>
      <vt:lpstr>Направления роста доходной части консолидированного бюджета Воронежской области  </vt:lpstr>
      <vt:lpstr>Направления роста доходной части консолидированного бюджета Воронежской области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КАК ГАРАНТИЯ РЕАЛИЗАЦИИ СТРАТЕГИИ СОЦИАЛЬНО-ЭКОНОМИЧЕСКОГО РАЗВИТИЯ ВОРОНЕЖСКОЙ ОБЛАСТИ</dc:title>
  <dc:creator>Artem</dc:creator>
  <cp:lastModifiedBy>Чумакова Аделина Евгеньевна</cp:lastModifiedBy>
  <cp:revision>19</cp:revision>
  <cp:lastPrinted>2017-10-31T10:32:26Z</cp:lastPrinted>
  <dcterms:created xsi:type="dcterms:W3CDTF">2017-10-31T08:02:56Z</dcterms:created>
  <dcterms:modified xsi:type="dcterms:W3CDTF">2017-11-01T06:30:25Z</dcterms:modified>
</cp:coreProperties>
</file>