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4"/>
  </p:notesMasterIdLst>
  <p:sldIdLst>
    <p:sldId id="280" r:id="rId3"/>
    <p:sldId id="311" r:id="rId4"/>
    <p:sldId id="314" r:id="rId5"/>
    <p:sldId id="315" r:id="rId6"/>
    <p:sldId id="316" r:id="rId7"/>
    <p:sldId id="317" r:id="rId8"/>
    <p:sldId id="301" r:id="rId9"/>
    <p:sldId id="321" r:id="rId10"/>
    <p:sldId id="318" r:id="rId11"/>
    <p:sldId id="319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3300"/>
    <a:srgbClr val="A50021"/>
    <a:srgbClr val="629BC2"/>
    <a:srgbClr val="8FBC58"/>
    <a:srgbClr val="D18621"/>
    <a:srgbClr val="CC3300"/>
    <a:srgbClr val="0AAA56"/>
    <a:srgbClr val="DD473D"/>
    <a:srgbClr val="DB4B3E"/>
    <a:srgbClr val="96D8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08" autoAdjust="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A1D5B-0E2B-4697-851D-F52947D0AE6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B5AF9-23D8-46F9-BCC1-A1FEAD90A7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670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ru-RU" dirty="0" smtClean="0">
              <a:latin typeface="Arial" pitchFamily="34" charset="0"/>
            </a:endParaRPr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55E9F16-435F-4F9D-9925-0CF46A5EAA7D}" type="slidenum">
              <a:rPr kumimoji="0" lang="ru-RU" sz="1200"/>
              <a:pPr/>
              <a:t>11</a:t>
            </a:fld>
            <a:endParaRPr kumimoji="0" lang="ru-RU" sz="1200"/>
          </a:p>
        </p:txBody>
      </p:sp>
    </p:spTree>
    <p:extLst>
      <p:ext uri="{BB962C8B-B14F-4D97-AF65-F5344CB8AC3E}">
        <p14:creationId xmlns:p14="http://schemas.microsoft.com/office/powerpoint/2010/main" xmlns="" val="3646815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02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494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003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186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28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493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22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93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6466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453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2728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59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10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67231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697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09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414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694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998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134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853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652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E6629-6C52-49FD-A54B-BFD4AAC275D7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858E-D29E-4037-910F-6BDF6A9196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936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C0724-1408-48E0-AF49-1BDA2D86D3E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52F22-A883-4B5B-A38E-ED26AA92161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477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15616" y="1124744"/>
            <a:ext cx="73448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Circe Bold" panose="020B0602020203020203" pitchFamily="34" charset="-52"/>
              </a:rPr>
              <a:t>ПРОБЛЕМЫ И ПЕРСПЕКТИВЫ </a:t>
            </a: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Circe Bold" panose="020B0602020203020203" pitchFamily="34" charset="-52"/>
              </a:rPr>
              <a:t>ПРОСТРАНСТВЕННОГО РАЗВИТИЯ ВОРОНЕЖСКОЙ ОБЛАСТИ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3432482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993300"/>
                </a:solidFill>
                <a:latin typeface="Circe Bold" panose="020B0602020203020203" pitchFamily="34" charset="-52"/>
              </a:rPr>
              <a:t>Руководитель управления </a:t>
            </a:r>
          </a:p>
          <a:p>
            <a:pPr lvl="0" algn="ctr"/>
            <a:r>
              <a:rPr lang="ru-RU" sz="2000" b="1" dirty="0" smtClean="0">
                <a:solidFill>
                  <a:srgbClr val="993300"/>
                </a:solidFill>
                <a:latin typeface="Circe Bold" panose="020B0602020203020203" pitchFamily="34" charset="-52"/>
              </a:rPr>
              <a:t>архитектуры и градостроительства Воронежской области</a:t>
            </a:r>
          </a:p>
          <a:p>
            <a:pPr lvl="0" algn="ctr"/>
            <a:endParaRPr lang="ru-RU" sz="1400" b="1" dirty="0" smtClean="0">
              <a:solidFill>
                <a:srgbClr val="8FBC58"/>
              </a:solidFill>
              <a:latin typeface="Circe Bold" panose="020B0602020203020203" pitchFamily="34" charset="-52"/>
            </a:endParaRPr>
          </a:p>
          <a:p>
            <a:pPr lvl="0" algn="ctr"/>
            <a:r>
              <a:rPr lang="ru-RU" sz="2400" b="1" dirty="0" err="1" smtClean="0">
                <a:solidFill>
                  <a:srgbClr val="629BC2"/>
                </a:solidFill>
                <a:latin typeface="Circe Bold" panose="020B0602020203020203" pitchFamily="34" charset="-52"/>
              </a:rPr>
              <a:t>Ракова</a:t>
            </a:r>
            <a:r>
              <a:rPr lang="ru-RU" sz="2400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 Марина Владимировна</a:t>
            </a:r>
            <a:endParaRPr lang="ru-RU" sz="2400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133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73422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СОВЕРШЕНСТВОВАНИЕ ПРОСТРАНСТВЕННОЙ ОРГАНИЗАЦИИ ВОРОНЕЖСКОЙ ОБЛАСТИ</a:t>
            </a:r>
          </a:p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УПРАВЛЕНЧЕСКИЕ ОКРУГА</a:t>
            </a:r>
            <a:endParaRPr lang="ru-RU" b="1" dirty="0">
              <a:solidFill>
                <a:srgbClr val="5B9BD5"/>
              </a:solidFill>
              <a:latin typeface="Circe Bold" panose="020B0602020203020203" pitchFamily="34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980728"/>
            <a:ext cx="382339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1124744"/>
            <a:ext cx="28803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196752"/>
            <a:ext cx="7568576" cy="56214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32040" y="1124744"/>
            <a:ext cx="36004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0273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907704" y="3176930"/>
            <a:ext cx="5850097" cy="54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ru-RU" sz="3200" b="1" dirty="0" smtClean="0">
                <a:solidFill>
                  <a:schemeClr val="accent1"/>
                </a:solidFill>
                <a:latin typeface="Circe Bold" panose="020B0602020203020203" pitchFamily="34" charset="-52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791945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62445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СУЩЕСТВУЮЩАЯ СИСТЕМА РАССЕЛЕНИЯ </a:t>
            </a:r>
          </a:p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ВОРОНЕЖСКОЙ ОБЛАСТИ</a:t>
            </a:r>
            <a:endParaRPr lang="ru-RU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022913"/>
            <a:ext cx="8189280" cy="5790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177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88640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ЗОНЫ ТРАНСПОРТНОЙ ДОСТУПНОСТИ ЦЕНТРА РЕГИОНА - ГОРОДА ВОРОНЕЖ И ТРАНСПОРТНАЯ ОБЕСПЕЧЕННОСТЬ ВОРОНЕЖСКОЙ ОБЛАСТИ</a:t>
            </a:r>
            <a:endParaRPr lang="ru-RU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124744"/>
            <a:ext cx="7812360" cy="557434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292080" y="1268760"/>
            <a:ext cx="324036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5621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351412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ПОТЕНЦИАЛ РАЗВИТИЯ ВОРОНЕЖСКОЙ ОБЛАСТИ</a:t>
            </a:r>
            <a:endParaRPr lang="ru-RU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16317"/>
            <a:ext cx="8136358" cy="57530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51920" y="980728"/>
            <a:ext cx="4752528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2133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41448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ПЛАНИРОВОЧНЫЕ ЗОНЫ ВОРОНЕЖСКОЙ ОБЛАСТИ</a:t>
            </a:r>
            <a:endParaRPr lang="ru-RU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88544" y="904345"/>
            <a:ext cx="7571888" cy="5620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88024" y="904345"/>
            <a:ext cx="3672408" cy="508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067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81089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629BC2"/>
                </a:solidFill>
                <a:latin typeface="Circe Bold" panose="020B0602020203020203" pitchFamily="34" charset="-52"/>
              </a:rPr>
              <a:t>ЗОНЫ ТРАНСПОРТНОЙ ДОСТУПНОСТИ РЕГИОНАЛЬНОГО И СУБРЕГИОНАЛЬНЫХ ЦЕНТРОВ ВОРОНЕЖСКОЙ ОБЛАСТИ</a:t>
            </a:r>
            <a:endParaRPr lang="ru-RU" b="1" dirty="0">
              <a:solidFill>
                <a:srgbClr val="629BC2"/>
              </a:solidFill>
              <a:latin typeface="Circe Bold" panose="020B0602020203020203" pitchFamily="34" charset="-5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584" y="1101062"/>
            <a:ext cx="7670983" cy="571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6418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56463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ПРИОРИТЕТНЫЕ ЗАДАЧИ </a:t>
            </a:r>
          </a:p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ПРОСТРАНСТВЕННОГО РАЗВИТИЯ </a:t>
            </a:r>
          </a:p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ВОРОНЕЖСКОЙ ОБЛАСТИ</a:t>
            </a:r>
            <a:endParaRPr lang="ru-RU" b="1" dirty="0">
              <a:solidFill>
                <a:srgbClr val="5B9BD5"/>
              </a:solidFill>
              <a:latin typeface="Circe Bold" panose="020B0602020203020203" pitchFamily="34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916832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993300"/>
                </a:solidFill>
              </a:rPr>
              <a:t>Сбалансированное </a:t>
            </a:r>
            <a:r>
              <a:rPr lang="ru-RU" sz="2000" dirty="0">
                <a:solidFill>
                  <a:srgbClr val="993300"/>
                </a:solidFill>
              </a:rPr>
              <a:t>и эффективное развитие территории </a:t>
            </a:r>
            <a:r>
              <a:rPr lang="ru-RU" sz="2000" dirty="0" smtClean="0">
                <a:solidFill>
                  <a:srgbClr val="993300"/>
                </a:solidFill>
              </a:rPr>
              <a:t>Воронежской агломерации</a:t>
            </a:r>
            <a:endParaRPr lang="ru-RU" sz="2000" dirty="0">
              <a:solidFill>
                <a:srgbClr val="99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708920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993300"/>
                </a:solidFill>
              </a:rPr>
              <a:t>Обеспечение </a:t>
            </a:r>
            <a:r>
              <a:rPr lang="ru-RU" sz="2000" dirty="0">
                <a:solidFill>
                  <a:srgbClr val="993300"/>
                </a:solidFill>
              </a:rPr>
              <a:t>полицентрического развития Воронежской </a:t>
            </a:r>
            <a:r>
              <a:rPr lang="ru-RU" sz="2000" dirty="0" smtClean="0">
                <a:solidFill>
                  <a:srgbClr val="993300"/>
                </a:solidFill>
              </a:rPr>
              <a:t>области </a:t>
            </a:r>
            <a:r>
              <a:rPr lang="ru-RU" sz="2000" dirty="0">
                <a:solidFill>
                  <a:srgbClr val="993300"/>
                </a:solidFill>
              </a:rPr>
              <a:t>на базе субрегиональных центров Россошь и Борисоглебск, а также городов-опорных центров (Лиски, Анна, Острогожск, Калач, Павловск, Богучар, Бобров, Бутурлиновка), как территорий роста экономики и повышения качества жизни </a:t>
            </a:r>
            <a:r>
              <a:rPr lang="ru-RU" sz="2000" dirty="0" smtClean="0">
                <a:solidFill>
                  <a:srgbClr val="993300"/>
                </a:solidFill>
              </a:rPr>
              <a:t>населения</a:t>
            </a:r>
            <a:endParaRPr lang="ru-RU" sz="2000" dirty="0">
              <a:solidFill>
                <a:srgbClr val="99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37729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993300"/>
                </a:solidFill>
              </a:rPr>
              <a:t>Снижение </a:t>
            </a:r>
            <a:r>
              <a:rPr lang="ru-RU" sz="2000" dirty="0">
                <a:solidFill>
                  <a:srgbClr val="993300"/>
                </a:solidFill>
              </a:rPr>
              <a:t>темпов концентрации населения в административном центре региона и сжатия освоенного </a:t>
            </a:r>
            <a:r>
              <a:rPr lang="ru-RU" sz="2000" dirty="0" smtClean="0">
                <a:solidFill>
                  <a:srgbClr val="993300"/>
                </a:solidFill>
              </a:rPr>
              <a:t>пространства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39552" y="2081753"/>
            <a:ext cx="360040" cy="360040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5" name="Овал 14"/>
          <p:cNvSpPr/>
          <p:nvPr/>
        </p:nvSpPr>
        <p:spPr>
          <a:xfrm>
            <a:off x="539552" y="3305889"/>
            <a:ext cx="360040" cy="360040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539552" y="4530025"/>
            <a:ext cx="360040" cy="360040"/>
          </a:xfrm>
          <a:prstGeom prst="ellips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61509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6976" y="1052735"/>
            <a:ext cx="2304256" cy="5760641"/>
          </a:xfrm>
          <a:prstGeom prst="rect">
            <a:avLst/>
          </a:prstGeom>
        </p:spPr>
      </p:pic>
      <p:pic>
        <p:nvPicPr>
          <p:cNvPr id="5" name="Рисунок 4" descr="Безимени-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03849" y="903704"/>
            <a:ext cx="5400600" cy="58822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4985" y="201414"/>
            <a:ext cx="6489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АГЛОМЕРАЦИИ РОССИЙСКОЙ ФЕДЕРАЦИИ </a:t>
            </a:r>
          </a:p>
          <a:p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ПРОГНОЗ ЭКСТРАПОЛЯЦИОННОГО/ИНЕРЦИОННОГО </a:t>
            </a:r>
          </a:p>
          <a:p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РАЗВИТИЯ ДО 2035 ГОДА</a:t>
            </a:r>
            <a:endParaRPr lang="ru-RU" b="1" dirty="0">
              <a:solidFill>
                <a:srgbClr val="5B9BD5"/>
              </a:solidFill>
              <a:latin typeface="Circe Bold" panose="020B0602020203020203" pitchFamily="34" charset="-52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8106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64909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5B9BD5"/>
                </a:solidFill>
                <a:latin typeface="Circe Bold" panose="020B0602020203020203" pitchFamily="34" charset="-52"/>
              </a:rPr>
              <a:t>СИСТЕМА РАССЕЛЕНИЯ ВОРОНЕЖСКОЙ АГЛОМЕРАЦИИ</a:t>
            </a:r>
            <a:endParaRPr lang="ru-RU" b="1" dirty="0">
              <a:solidFill>
                <a:srgbClr val="5B9BD5"/>
              </a:solidFill>
              <a:latin typeface="Circe Bold" panose="020B0602020203020203" pitchFamily="34" charset="-5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908720"/>
            <a:ext cx="8143874" cy="57606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60032" y="980728"/>
            <a:ext cx="382339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1124744"/>
            <a:ext cx="288032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4506" y="404664"/>
            <a:ext cx="1501950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7421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</TotalTime>
  <Words>148</Words>
  <Application>Microsoft Office PowerPoint</Application>
  <PresentationFormat>Экран (4:3)</PresentationFormat>
  <Paragraphs>29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Инфраструктура пространственных данных Российской Федерации</dc:title>
  <dc:creator>9</dc:creator>
  <cp:lastModifiedBy>Юрий В. Иванников</cp:lastModifiedBy>
  <cp:revision>140</cp:revision>
  <dcterms:created xsi:type="dcterms:W3CDTF">2014-08-28T04:28:43Z</dcterms:created>
  <dcterms:modified xsi:type="dcterms:W3CDTF">2017-11-13T13:26:53Z</dcterms:modified>
</cp:coreProperties>
</file>