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</p:sldMasterIdLst>
  <p:notesMasterIdLst>
    <p:notesMasterId r:id="rId12"/>
  </p:notesMasterIdLst>
  <p:sldIdLst>
    <p:sldId id="471" r:id="rId2"/>
    <p:sldId id="500" r:id="rId3"/>
    <p:sldId id="501" r:id="rId4"/>
    <p:sldId id="502" r:id="rId5"/>
    <p:sldId id="504" r:id="rId6"/>
    <p:sldId id="505" r:id="rId7"/>
    <p:sldId id="506" r:id="rId8"/>
    <p:sldId id="507" r:id="rId9"/>
    <p:sldId id="481" r:id="rId10"/>
    <p:sldId id="480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1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CCFF"/>
    <a:srgbClr val="00DA63"/>
    <a:srgbClr val="FFFFCC"/>
    <a:srgbClr val="FFFF99"/>
    <a:srgbClr val="FFFFFF"/>
    <a:srgbClr val="CCFF66"/>
    <a:srgbClr val="FFFFE1"/>
    <a:srgbClr val="FFFF00"/>
    <a:srgbClr val="92610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28" autoAdjust="0"/>
    <p:restoredTop sz="97045" autoAdjust="0"/>
  </p:normalViewPr>
  <p:slideViewPr>
    <p:cSldViewPr>
      <p:cViewPr>
        <p:scale>
          <a:sx n="70" d="100"/>
          <a:sy n="70" d="100"/>
        </p:scale>
        <p:origin x="-1224" y="-864"/>
      </p:cViewPr>
      <p:guideLst>
        <p:guide orient="horz" pos="2115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48C22F-1259-4822-84F7-5CB977D6F100}" type="doc">
      <dgm:prSet loTypeId="urn:microsoft.com/office/officeart/2005/8/layout/process4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FE207DD5-EA31-452D-9F81-F26397D10997}">
      <dgm:prSet phldrT="[Текст]"/>
      <dgm:spPr/>
      <dgm:t>
        <a:bodyPr/>
        <a:lstStyle/>
        <a:p>
          <a:r>
            <a:rPr lang="ru-RU" dirty="0" smtClean="0"/>
            <a:t>до 1991 года</a:t>
          </a:r>
          <a:endParaRPr lang="ru-RU" dirty="0"/>
        </a:p>
      </dgm:t>
    </dgm:pt>
    <dgm:pt modelId="{3193EDA2-0354-4C6A-BDBF-B0494B445B6C}" type="parTrans" cxnId="{0A289614-C4EE-4662-B83D-5DBCAAA3453F}">
      <dgm:prSet/>
      <dgm:spPr/>
      <dgm:t>
        <a:bodyPr/>
        <a:lstStyle/>
        <a:p>
          <a:endParaRPr lang="ru-RU"/>
        </a:p>
      </dgm:t>
    </dgm:pt>
    <dgm:pt modelId="{19E439D5-C242-4BB7-A9ED-B18D48919599}" type="sibTrans" cxnId="{0A289614-C4EE-4662-B83D-5DBCAAA3453F}">
      <dgm:prSet/>
      <dgm:spPr/>
      <dgm:t>
        <a:bodyPr/>
        <a:lstStyle/>
        <a:p>
          <a:endParaRPr lang="ru-RU"/>
        </a:p>
      </dgm:t>
    </dgm:pt>
    <dgm:pt modelId="{F8A32F6F-868F-43BF-9A61-1A37801A8120}">
      <dgm:prSet phldrT="[Текст]"/>
      <dgm:spPr/>
      <dgm:t>
        <a:bodyPr/>
        <a:lstStyle/>
        <a:p>
          <a:r>
            <a:rPr lang="ru-RU" dirty="0" smtClean="0"/>
            <a:t>1991-2020</a:t>
          </a:r>
          <a:endParaRPr lang="ru-RU" dirty="0"/>
        </a:p>
      </dgm:t>
    </dgm:pt>
    <dgm:pt modelId="{E048812B-3704-43F5-8CA7-5D418FB8A461}" type="parTrans" cxnId="{549E19F5-7713-48C3-A913-8467FC721E05}">
      <dgm:prSet/>
      <dgm:spPr/>
      <dgm:t>
        <a:bodyPr/>
        <a:lstStyle/>
        <a:p>
          <a:endParaRPr lang="ru-RU"/>
        </a:p>
      </dgm:t>
    </dgm:pt>
    <dgm:pt modelId="{D2221290-C8F7-4C0B-9589-D9B26A24E50D}" type="sibTrans" cxnId="{549E19F5-7713-48C3-A913-8467FC721E05}">
      <dgm:prSet/>
      <dgm:spPr/>
      <dgm:t>
        <a:bodyPr/>
        <a:lstStyle/>
        <a:p>
          <a:endParaRPr lang="ru-RU"/>
        </a:p>
      </dgm:t>
    </dgm:pt>
    <dgm:pt modelId="{E14EE134-5CB1-451D-9FF7-6C3CAFD8565B}">
      <dgm:prSet phldrT="[Текст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/>
            <a:t>к 2035</a:t>
          </a:r>
          <a:endParaRPr lang="ru-RU" dirty="0"/>
        </a:p>
      </dgm:t>
    </dgm:pt>
    <dgm:pt modelId="{34560A6D-D426-401E-8BC7-6BA0C74BC770}" type="parTrans" cxnId="{FA04E3B6-CAF1-4ECE-86C5-DD2F917A859D}">
      <dgm:prSet/>
      <dgm:spPr/>
      <dgm:t>
        <a:bodyPr/>
        <a:lstStyle/>
        <a:p>
          <a:endParaRPr lang="ru-RU"/>
        </a:p>
      </dgm:t>
    </dgm:pt>
    <dgm:pt modelId="{9A8928BC-DAC9-4743-B16C-4CA87E01E906}" type="sibTrans" cxnId="{FA04E3B6-CAF1-4ECE-86C5-DD2F917A859D}">
      <dgm:prSet/>
      <dgm:spPr/>
      <dgm:t>
        <a:bodyPr/>
        <a:lstStyle/>
        <a:p>
          <a:endParaRPr lang="ru-RU"/>
        </a:p>
      </dgm:t>
    </dgm:pt>
    <dgm:pt modelId="{C301BD5B-49F2-4F24-90AC-3E1390B87D56}">
      <dgm:prSet/>
      <dgm:spPr/>
      <dgm:t>
        <a:bodyPr/>
        <a:lstStyle/>
        <a:p>
          <a:r>
            <a:rPr lang="ru-RU" dirty="0" smtClean="0"/>
            <a:t>полная занятость всех трудоспособных граждан</a:t>
          </a:r>
          <a:endParaRPr lang="ru-RU" dirty="0"/>
        </a:p>
      </dgm:t>
    </dgm:pt>
    <dgm:pt modelId="{5B698EB7-98E5-45A2-8C6B-76901A35995F}" type="parTrans" cxnId="{A07032E0-3F0C-48D0-BD65-968F85BFABA6}">
      <dgm:prSet/>
      <dgm:spPr/>
      <dgm:t>
        <a:bodyPr/>
        <a:lstStyle/>
        <a:p>
          <a:endParaRPr lang="ru-RU"/>
        </a:p>
      </dgm:t>
    </dgm:pt>
    <dgm:pt modelId="{4CD8CEBA-C18D-4C0D-966A-BE812E3F03C2}" type="sibTrans" cxnId="{A07032E0-3F0C-48D0-BD65-968F85BFABA6}">
      <dgm:prSet/>
      <dgm:spPr/>
      <dgm:t>
        <a:bodyPr/>
        <a:lstStyle/>
        <a:p>
          <a:endParaRPr lang="ru-RU"/>
        </a:p>
      </dgm:t>
    </dgm:pt>
    <dgm:pt modelId="{E32A9F7F-43F1-4C74-974B-60D9C9FEC70A}">
      <dgm:prSet/>
      <dgm:spPr/>
      <dgm:t>
        <a:bodyPr/>
        <a:lstStyle/>
        <a:p>
          <a:r>
            <a:rPr lang="ru-RU" dirty="0" smtClean="0"/>
            <a:t>занятость трудоспособных граждан, желающих работать</a:t>
          </a:r>
          <a:endParaRPr lang="ru-RU" dirty="0"/>
        </a:p>
      </dgm:t>
    </dgm:pt>
    <dgm:pt modelId="{346E66F0-D20B-40D0-BE39-74E92335D927}" type="parTrans" cxnId="{5DB904E9-AA2E-4850-A25C-9A5513D831A6}">
      <dgm:prSet/>
      <dgm:spPr/>
      <dgm:t>
        <a:bodyPr/>
        <a:lstStyle/>
        <a:p>
          <a:endParaRPr lang="ru-RU"/>
        </a:p>
      </dgm:t>
    </dgm:pt>
    <dgm:pt modelId="{91724023-51C4-44BD-854D-BA16E0230915}" type="sibTrans" cxnId="{5DB904E9-AA2E-4850-A25C-9A5513D831A6}">
      <dgm:prSet/>
      <dgm:spPr/>
      <dgm:t>
        <a:bodyPr/>
        <a:lstStyle/>
        <a:p>
          <a:endParaRPr lang="ru-RU"/>
        </a:p>
      </dgm:t>
    </dgm:pt>
    <dgm:pt modelId="{49B3B627-0D00-4EF1-8B58-CB8754CAE4B5}">
      <dgm:prSet/>
      <dgm:spPr/>
      <dgm:t>
        <a:bodyPr/>
        <a:lstStyle/>
        <a:p>
          <a:r>
            <a:rPr lang="ru-RU" u="none" dirty="0" smtClean="0"/>
            <a:t>эффективная занятость на основе достойного труда</a:t>
          </a:r>
          <a:endParaRPr lang="ru-RU" u="none" dirty="0"/>
        </a:p>
      </dgm:t>
    </dgm:pt>
    <dgm:pt modelId="{F8078EB3-0ACF-4CDE-B25E-4F597DEDFB0A}" type="parTrans" cxnId="{3150F363-C605-41D0-B679-B7A740082F23}">
      <dgm:prSet/>
      <dgm:spPr/>
      <dgm:t>
        <a:bodyPr/>
        <a:lstStyle/>
        <a:p>
          <a:endParaRPr lang="ru-RU"/>
        </a:p>
      </dgm:t>
    </dgm:pt>
    <dgm:pt modelId="{FC4F5746-2FC7-4D3D-9D99-679469B3732F}" type="sibTrans" cxnId="{3150F363-C605-41D0-B679-B7A740082F23}">
      <dgm:prSet/>
      <dgm:spPr/>
      <dgm:t>
        <a:bodyPr/>
        <a:lstStyle/>
        <a:p>
          <a:endParaRPr lang="ru-RU"/>
        </a:p>
      </dgm:t>
    </dgm:pt>
    <dgm:pt modelId="{01902308-159D-4F67-9908-DD04621232B7}" type="pres">
      <dgm:prSet presAssocID="{D448C22F-1259-4822-84F7-5CB977D6F10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478244C-7283-44A2-906D-F3C19C2F48D9}" type="pres">
      <dgm:prSet presAssocID="{E14EE134-5CB1-451D-9FF7-6C3CAFD8565B}" presName="boxAndChildren" presStyleCnt="0"/>
      <dgm:spPr/>
    </dgm:pt>
    <dgm:pt modelId="{05B8F3FA-20AE-43B5-8635-522A18C5987D}" type="pres">
      <dgm:prSet presAssocID="{E14EE134-5CB1-451D-9FF7-6C3CAFD8565B}" presName="parentTextBox" presStyleLbl="node1" presStyleIdx="0" presStyleCnt="3"/>
      <dgm:spPr/>
      <dgm:t>
        <a:bodyPr/>
        <a:lstStyle/>
        <a:p>
          <a:endParaRPr lang="ru-RU"/>
        </a:p>
      </dgm:t>
    </dgm:pt>
    <dgm:pt modelId="{238DC172-20C6-4F66-BA5B-567B89167200}" type="pres">
      <dgm:prSet presAssocID="{E14EE134-5CB1-451D-9FF7-6C3CAFD8565B}" presName="entireBox" presStyleLbl="node1" presStyleIdx="0" presStyleCnt="3"/>
      <dgm:spPr/>
      <dgm:t>
        <a:bodyPr/>
        <a:lstStyle/>
        <a:p>
          <a:endParaRPr lang="ru-RU"/>
        </a:p>
      </dgm:t>
    </dgm:pt>
    <dgm:pt modelId="{39682D28-518B-49D1-8A4C-62E58C43EB1B}" type="pres">
      <dgm:prSet presAssocID="{E14EE134-5CB1-451D-9FF7-6C3CAFD8565B}" presName="descendantBox" presStyleCnt="0"/>
      <dgm:spPr/>
    </dgm:pt>
    <dgm:pt modelId="{0B7F8713-EB0B-4903-889B-E0868AC3D055}" type="pres">
      <dgm:prSet presAssocID="{49B3B627-0D00-4EF1-8B58-CB8754CAE4B5}" presName="childTextBox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96D810-2DBD-4975-915D-93911D0929EE}" type="pres">
      <dgm:prSet presAssocID="{D2221290-C8F7-4C0B-9589-D9B26A24E50D}" presName="sp" presStyleCnt="0"/>
      <dgm:spPr/>
    </dgm:pt>
    <dgm:pt modelId="{E4EF3561-016B-4652-9CE4-FEE1D916923D}" type="pres">
      <dgm:prSet presAssocID="{F8A32F6F-868F-43BF-9A61-1A37801A8120}" presName="arrowAndChildren" presStyleCnt="0"/>
      <dgm:spPr/>
    </dgm:pt>
    <dgm:pt modelId="{55ACBC02-E83A-44B6-B438-614163CE2009}" type="pres">
      <dgm:prSet presAssocID="{F8A32F6F-868F-43BF-9A61-1A37801A8120}" presName="parentTextArrow" presStyleLbl="node1" presStyleIdx="0" presStyleCnt="3"/>
      <dgm:spPr/>
      <dgm:t>
        <a:bodyPr/>
        <a:lstStyle/>
        <a:p>
          <a:endParaRPr lang="ru-RU"/>
        </a:p>
      </dgm:t>
    </dgm:pt>
    <dgm:pt modelId="{A6F8E8BB-0891-4067-8C6D-3BB7B96848A5}" type="pres">
      <dgm:prSet presAssocID="{F8A32F6F-868F-43BF-9A61-1A37801A8120}" presName="arrow" presStyleLbl="node1" presStyleIdx="1" presStyleCnt="3"/>
      <dgm:spPr/>
      <dgm:t>
        <a:bodyPr/>
        <a:lstStyle/>
        <a:p>
          <a:endParaRPr lang="ru-RU"/>
        </a:p>
      </dgm:t>
    </dgm:pt>
    <dgm:pt modelId="{DC496E26-8B9C-4039-B5D3-5CF6223C0FFA}" type="pres">
      <dgm:prSet presAssocID="{F8A32F6F-868F-43BF-9A61-1A37801A8120}" presName="descendantArrow" presStyleCnt="0"/>
      <dgm:spPr/>
    </dgm:pt>
    <dgm:pt modelId="{0DC1C79C-D40C-4184-8B32-81D166C06EA6}" type="pres">
      <dgm:prSet presAssocID="{E32A9F7F-43F1-4C74-974B-60D9C9FEC70A}" presName="childTextArrow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4BF928-DE78-40B2-9D7D-F3C08AFE2F23}" type="pres">
      <dgm:prSet presAssocID="{19E439D5-C242-4BB7-A9ED-B18D48919599}" presName="sp" presStyleCnt="0"/>
      <dgm:spPr/>
    </dgm:pt>
    <dgm:pt modelId="{450E33E0-2B91-4098-9512-8599B581A300}" type="pres">
      <dgm:prSet presAssocID="{FE207DD5-EA31-452D-9F81-F26397D10997}" presName="arrowAndChildren" presStyleCnt="0"/>
      <dgm:spPr/>
    </dgm:pt>
    <dgm:pt modelId="{9E9846C5-DEFC-4688-B1FF-773E345704EA}" type="pres">
      <dgm:prSet presAssocID="{FE207DD5-EA31-452D-9F81-F26397D10997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C1036C50-1164-4487-9053-B494047792F3}" type="pres">
      <dgm:prSet presAssocID="{FE207DD5-EA31-452D-9F81-F26397D10997}" presName="arrow" presStyleLbl="node1" presStyleIdx="2" presStyleCnt="3" custScaleY="100074"/>
      <dgm:spPr/>
      <dgm:t>
        <a:bodyPr/>
        <a:lstStyle/>
        <a:p>
          <a:endParaRPr lang="ru-RU"/>
        </a:p>
      </dgm:t>
    </dgm:pt>
    <dgm:pt modelId="{44C8467D-2F1E-45DF-8D0A-8B765E43BCA5}" type="pres">
      <dgm:prSet presAssocID="{FE207DD5-EA31-452D-9F81-F26397D10997}" presName="descendantArrow" presStyleCnt="0"/>
      <dgm:spPr/>
    </dgm:pt>
    <dgm:pt modelId="{7806834C-AD6C-480B-8B9D-5651469D6540}" type="pres">
      <dgm:prSet presAssocID="{C301BD5B-49F2-4F24-90AC-3E1390B87D56}" presName="childTextArrow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C709275-6D51-420F-97A6-DCEA902FBFE2}" type="presOf" srcId="{C301BD5B-49F2-4F24-90AC-3E1390B87D56}" destId="{7806834C-AD6C-480B-8B9D-5651469D6540}" srcOrd="0" destOrd="0" presId="urn:microsoft.com/office/officeart/2005/8/layout/process4"/>
    <dgm:cxn modelId="{FA04E3B6-CAF1-4ECE-86C5-DD2F917A859D}" srcId="{D448C22F-1259-4822-84F7-5CB977D6F100}" destId="{E14EE134-5CB1-451D-9FF7-6C3CAFD8565B}" srcOrd="2" destOrd="0" parTransId="{34560A6D-D426-401E-8BC7-6BA0C74BC770}" sibTransId="{9A8928BC-DAC9-4743-B16C-4CA87E01E906}"/>
    <dgm:cxn modelId="{5DB904E9-AA2E-4850-A25C-9A5513D831A6}" srcId="{F8A32F6F-868F-43BF-9A61-1A37801A8120}" destId="{E32A9F7F-43F1-4C74-974B-60D9C9FEC70A}" srcOrd="0" destOrd="0" parTransId="{346E66F0-D20B-40D0-BE39-74E92335D927}" sibTransId="{91724023-51C4-44BD-854D-BA16E0230915}"/>
    <dgm:cxn modelId="{549E19F5-7713-48C3-A913-8467FC721E05}" srcId="{D448C22F-1259-4822-84F7-5CB977D6F100}" destId="{F8A32F6F-868F-43BF-9A61-1A37801A8120}" srcOrd="1" destOrd="0" parTransId="{E048812B-3704-43F5-8CA7-5D418FB8A461}" sibTransId="{D2221290-C8F7-4C0B-9589-D9B26A24E50D}"/>
    <dgm:cxn modelId="{A07032E0-3F0C-48D0-BD65-968F85BFABA6}" srcId="{FE207DD5-EA31-452D-9F81-F26397D10997}" destId="{C301BD5B-49F2-4F24-90AC-3E1390B87D56}" srcOrd="0" destOrd="0" parTransId="{5B698EB7-98E5-45A2-8C6B-76901A35995F}" sibTransId="{4CD8CEBA-C18D-4C0D-966A-BE812E3F03C2}"/>
    <dgm:cxn modelId="{691EE587-A544-4AD4-A8E2-9F83D76A7A04}" type="presOf" srcId="{E14EE134-5CB1-451D-9FF7-6C3CAFD8565B}" destId="{05B8F3FA-20AE-43B5-8635-522A18C5987D}" srcOrd="0" destOrd="0" presId="urn:microsoft.com/office/officeart/2005/8/layout/process4"/>
    <dgm:cxn modelId="{EBB569E5-91ED-4A8B-A5C0-F2D7040BCA9A}" type="presOf" srcId="{D448C22F-1259-4822-84F7-5CB977D6F100}" destId="{01902308-159D-4F67-9908-DD04621232B7}" srcOrd="0" destOrd="0" presId="urn:microsoft.com/office/officeart/2005/8/layout/process4"/>
    <dgm:cxn modelId="{F82A1930-A4DB-43AD-BC10-D16F4E50B018}" type="presOf" srcId="{FE207DD5-EA31-452D-9F81-F26397D10997}" destId="{C1036C50-1164-4487-9053-B494047792F3}" srcOrd="1" destOrd="0" presId="urn:microsoft.com/office/officeart/2005/8/layout/process4"/>
    <dgm:cxn modelId="{F0BEDDBA-F655-4865-84F4-B9003109548E}" type="presOf" srcId="{F8A32F6F-868F-43BF-9A61-1A37801A8120}" destId="{A6F8E8BB-0891-4067-8C6D-3BB7B96848A5}" srcOrd="1" destOrd="0" presId="urn:microsoft.com/office/officeart/2005/8/layout/process4"/>
    <dgm:cxn modelId="{A5378472-E223-4410-ABE3-0C0175F57AD7}" type="presOf" srcId="{FE207DD5-EA31-452D-9F81-F26397D10997}" destId="{9E9846C5-DEFC-4688-B1FF-773E345704EA}" srcOrd="0" destOrd="0" presId="urn:microsoft.com/office/officeart/2005/8/layout/process4"/>
    <dgm:cxn modelId="{0A289614-C4EE-4662-B83D-5DBCAAA3453F}" srcId="{D448C22F-1259-4822-84F7-5CB977D6F100}" destId="{FE207DD5-EA31-452D-9F81-F26397D10997}" srcOrd="0" destOrd="0" parTransId="{3193EDA2-0354-4C6A-BDBF-B0494B445B6C}" sibTransId="{19E439D5-C242-4BB7-A9ED-B18D48919599}"/>
    <dgm:cxn modelId="{57D5807C-0E7D-4B04-BF79-E5ABBDCC7890}" type="presOf" srcId="{E32A9F7F-43F1-4C74-974B-60D9C9FEC70A}" destId="{0DC1C79C-D40C-4184-8B32-81D166C06EA6}" srcOrd="0" destOrd="0" presId="urn:microsoft.com/office/officeart/2005/8/layout/process4"/>
    <dgm:cxn modelId="{18AC8632-7AFE-4B07-A44C-02CF82B486F6}" type="presOf" srcId="{E14EE134-5CB1-451D-9FF7-6C3CAFD8565B}" destId="{238DC172-20C6-4F66-BA5B-567B89167200}" srcOrd="1" destOrd="0" presId="urn:microsoft.com/office/officeart/2005/8/layout/process4"/>
    <dgm:cxn modelId="{776CE2EF-9FA2-4D61-A997-7E147CEB627E}" type="presOf" srcId="{F8A32F6F-868F-43BF-9A61-1A37801A8120}" destId="{55ACBC02-E83A-44B6-B438-614163CE2009}" srcOrd="0" destOrd="0" presId="urn:microsoft.com/office/officeart/2005/8/layout/process4"/>
    <dgm:cxn modelId="{3150F363-C605-41D0-B679-B7A740082F23}" srcId="{E14EE134-5CB1-451D-9FF7-6C3CAFD8565B}" destId="{49B3B627-0D00-4EF1-8B58-CB8754CAE4B5}" srcOrd="0" destOrd="0" parTransId="{F8078EB3-0ACF-4CDE-B25E-4F597DEDFB0A}" sibTransId="{FC4F5746-2FC7-4D3D-9D99-679469B3732F}"/>
    <dgm:cxn modelId="{A02CD55D-52B1-40D6-A3DB-A4B1DA341F80}" type="presOf" srcId="{49B3B627-0D00-4EF1-8B58-CB8754CAE4B5}" destId="{0B7F8713-EB0B-4903-889B-E0868AC3D055}" srcOrd="0" destOrd="0" presId="urn:microsoft.com/office/officeart/2005/8/layout/process4"/>
    <dgm:cxn modelId="{B2369D16-8FA9-4E0D-946E-B3B48842167F}" type="presParOf" srcId="{01902308-159D-4F67-9908-DD04621232B7}" destId="{B478244C-7283-44A2-906D-F3C19C2F48D9}" srcOrd="0" destOrd="0" presId="urn:microsoft.com/office/officeart/2005/8/layout/process4"/>
    <dgm:cxn modelId="{5CAD64B3-59BA-498D-83D6-E5B35213CF3A}" type="presParOf" srcId="{B478244C-7283-44A2-906D-F3C19C2F48D9}" destId="{05B8F3FA-20AE-43B5-8635-522A18C5987D}" srcOrd="0" destOrd="0" presId="urn:microsoft.com/office/officeart/2005/8/layout/process4"/>
    <dgm:cxn modelId="{016BD049-8FC4-4E8F-9D8B-4948DC3782F8}" type="presParOf" srcId="{B478244C-7283-44A2-906D-F3C19C2F48D9}" destId="{238DC172-20C6-4F66-BA5B-567B89167200}" srcOrd="1" destOrd="0" presId="urn:microsoft.com/office/officeart/2005/8/layout/process4"/>
    <dgm:cxn modelId="{250EE968-7FA0-41B3-A418-61A2584B57DF}" type="presParOf" srcId="{B478244C-7283-44A2-906D-F3C19C2F48D9}" destId="{39682D28-518B-49D1-8A4C-62E58C43EB1B}" srcOrd="2" destOrd="0" presId="urn:microsoft.com/office/officeart/2005/8/layout/process4"/>
    <dgm:cxn modelId="{D877614D-2295-45C6-ACA9-225D4901912A}" type="presParOf" srcId="{39682D28-518B-49D1-8A4C-62E58C43EB1B}" destId="{0B7F8713-EB0B-4903-889B-E0868AC3D055}" srcOrd="0" destOrd="0" presId="urn:microsoft.com/office/officeart/2005/8/layout/process4"/>
    <dgm:cxn modelId="{EE5A273B-402C-4F35-8FAA-1E15F73A000D}" type="presParOf" srcId="{01902308-159D-4F67-9908-DD04621232B7}" destId="{1F96D810-2DBD-4975-915D-93911D0929EE}" srcOrd="1" destOrd="0" presId="urn:microsoft.com/office/officeart/2005/8/layout/process4"/>
    <dgm:cxn modelId="{F7CD337F-EAE9-438D-A163-99E13041AAE9}" type="presParOf" srcId="{01902308-159D-4F67-9908-DD04621232B7}" destId="{E4EF3561-016B-4652-9CE4-FEE1D916923D}" srcOrd="2" destOrd="0" presId="urn:microsoft.com/office/officeart/2005/8/layout/process4"/>
    <dgm:cxn modelId="{D5FB4A09-F0FF-422D-9592-A7F3C292246A}" type="presParOf" srcId="{E4EF3561-016B-4652-9CE4-FEE1D916923D}" destId="{55ACBC02-E83A-44B6-B438-614163CE2009}" srcOrd="0" destOrd="0" presId="urn:microsoft.com/office/officeart/2005/8/layout/process4"/>
    <dgm:cxn modelId="{93193BFF-49AD-4060-A0EC-24DA47DA975D}" type="presParOf" srcId="{E4EF3561-016B-4652-9CE4-FEE1D916923D}" destId="{A6F8E8BB-0891-4067-8C6D-3BB7B96848A5}" srcOrd="1" destOrd="0" presId="urn:microsoft.com/office/officeart/2005/8/layout/process4"/>
    <dgm:cxn modelId="{096DA8AD-5A92-4AB3-BA58-B5D161EA263A}" type="presParOf" srcId="{E4EF3561-016B-4652-9CE4-FEE1D916923D}" destId="{DC496E26-8B9C-4039-B5D3-5CF6223C0FFA}" srcOrd="2" destOrd="0" presId="urn:microsoft.com/office/officeart/2005/8/layout/process4"/>
    <dgm:cxn modelId="{181EC8DD-C324-4929-8205-E2F0B2CDFBDA}" type="presParOf" srcId="{DC496E26-8B9C-4039-B5D3-5CF6223C0FFA}" destId="{0DC1C79C-D40C-4184-8B32-81D166C06EA6}" srcOrd="0" destOrd="0" presId="urn:microsoft.com/office/officeart/2005/8/layout/process4"/>
    <dgm:cxn modelId="{B0FD0BEB-0972-48DA-8558-F9ED5302A112}" type="presParOf" srcId="{01902308-159D-4F67-9908-DD04621232B7}" destId="{744BF928-DE78-40B2-9D7D-F3C08AFE2F23}" srcOrd="3" destOrd="0" presId="urn:microsoft.com/office/officeart/2005/8/layout/process4"/>
    <dgm:cxn modelId="{7F0BFE71-3286-4CBA-AA40-D38E48B13AC5}" type="presParOf" srcId="{01902308-159D-4F67-9908-DD04621232B7}" destId="{450E33E0-2B91-4098-9512-8599B581A300}" srcOrd="4" destOrd="0" presId="urn:microsoft.com/office/officeart/2005/8/layout/process4"/>
    <dgm:cxn modelId="{4F45F6C5-0318-403F-8901-A0D4503B8941}" type="presParOf" srcId="{450E33E0-2B91-4098-9512-8599B581A300}" destId="{9E9846C5-DEFC-4688-B1FF-773E345704EA}" srcOrd="0" destOrd="0" presId="urn:microsoft.com/office/officeart/2005/8/layout/process4"/>
    <dgm:cxn modelId="{2849604A-7050-4E82-8ABC-8B25ED78026E}" type="presParOf" srcId="{450E33E0-2B91-4098-9512-8599B581A300}" destId="{C1036C50-1164-4487-9053-B494047792F3}" srcOrd="1" destOrd="0" presId="urn:microsoft.com/office/officeart/2005/8/layout/process4"/>
    <dgm:cxn modelId="{C0E1C7EB-01F2-4B00-9415-7479AC9D067A}" type="presParOf" srcId="{450E33E0-2B91-4098-9512-8599B581A300}" destId="{44C8467D-2F1E-45DF-8D0A-8B765E43BCA5}" srcOrd="2" destOrd="0" presId="urn:microsoft.com/office/officeart/2005/8/layout/process4"/>
    <dgm:cxn modelId="{F836EA24-B6C0-4F1B-A559-6007B69DB95F}" type="presParOf" srcId="{44C8467D-2F1E-45DF-8D0A-8B765E43BCA5}" destId="{7806834C-AD6C-480B-8B9D-5651469D6540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50CA0BA-2C6C-40BE-B182-9535E9AFC3B6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B6B9326-1DEF-47F7-B9B7-7B9B2358F5AD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just"/>
          <a:r>
            <a:rPr lang="ru-RU" b="1" dirty="0" smtClean="0"/>
            <a:t>Достижение лидерских позиций В</a:t>
          </a:r>
          <a:r>
            <a:rPr lang="en-US" b="1" dirty="0" smtClean="0"/>
            <a:t>O </a:t>
          </a:r>
          <a:r>
            <a:rPr lang="ru-RU" b="1" dirty="0" smtClean="0"/>
            <a:t>по уровню развития человеческого капитала и качеству жизни населения, сокращение социально-экономического неравенства</a:t>
          </a:r>
          <a:endParaRPr lang="ru-RU" b="1" dirty="0"/>
        </a:p>
      </dgm:t>
    </dgm:pt>
    <dgm:pt modelId="{718EE430-0C3D-427A-9D9D-88B25CC4569B}" type="parTrans" cxnId="{3BBC433F-DE39-4BE7-A7B6-3309B8809FA0}">
      <dgm:prSet/>
      <dgm:spPr/>
      <dgm:t>
        <a:bodyPr/>
        <a:lstStyle/>
        <a:p>
          <a:endParaRPr lang="ru-RU"/>
        </a:p>
      </dgm:t>
    </dgm:pt>
    <dgm:pt modelId="{2C747830-78E2-4745-B0B8-59EB636596AB}" type="sibTrans" cxnId="{3BBC433F-DE39-4BE7-A7B6-3309B8809FA0}">
      <dgm:prSet/>
      <dgm:spPr/>
      <dgm:t>
        <a:bodyPr/>
        <a:lstStyle/>
        <a:p>
          <a:endParaRPr lang="ru-RU"/>
        </a:p>
      </dgm:t>
    </dgm:pt>
    <dgm:pt modelId="{42BAD1DF-F5C0-439B-823B-1DDEF3B4D5E4}">
      <dgm:prSet phldrT="[Текст]" custT="1"/>
      <dgm:spPr/>
      <dgm:t>
        <a:bodyPr/>
        <a:lstStyle/>
        <a:p>
          <a:r>
            <a:rPr lang="ru-RU" sz="1000" dirty="0" smtClean="0"/>
            <a:t>Стабилизация ситуации с занятостью населения области, повышение ее эффективности и создание условий для обеспечения критериев достойного труда.</a:t>
          </a:r>
          <a:endParaRPr lang="ru-RU" sz="1000" dirty="0"/>
        </a:p>
      </dgm:t>
    </dgm:pt>
    <dgm:pt modelId="{26A76E42-09A8-4B30-BF37-E2953542276D}" type="parTrans" cxnId="{88FF8AFF-C3BF-49F5-A6AD-AC38F763A6D0}">
      <dgm:prSet/>
      <dgm:spPr/>
      <dgm:t>
        <a:bodyPr/>
        <a:lstStyle/>
        <a:p>
          <a:endParaRPr lang="ru-RU"/>
        </a:p>
      </dgm:t>
    </dgm:pt>
    <dgm:pt modelId="{DD84613C-F380-42AD-8BDD-E3389399F702}" type="sibTrans" cxnId="{88FF8AFF-C3BF-49F5-A6AD-AC38F763A6D0}">
      <dgm:prSet/>
      <dgm:spPr/>
      <dgm:t>
        <a:bodyPr/>
        <a:lstStyle/>
        <a:p>
          <a:endParaRPr lang="ru-RU"/>
        </a:p>
      </dgm:t>
    </dgm:pt>
    <dgm:pt modelId="{D9950647-16B1-404D-BC0F-CDD31167B46B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/>
            <a:t>Поддержание устойчивого развития экономики, укрепление позиций ВО в национальном и мировом экономическом пространстве</a:t>
          </a:r>
          <a:endParaRPr lang="ru-RU" b="1" dirty="0"/>
        </a:p>
      </dgm:t>
    </dgm:pt>
    <dgm:pt modelId="{E510375C-3DFA-43DB-9B63-304AC379DDA4}" type="parTrans" cxnId="{C32B7AAC-39D3-41E8-A595-1BD777D1FF4B}">
      <dgm:prSet/>
      <dgm:spPr/>
      <dgm:t>
        <a:bodyPr/>
        <a:lstStyle/>
        <a:p>
          <a:endParaRPr lang="ru-RU"/>
        </a:p>
      </dgm:t>
    </dgm:pt>
    <dgm:pt modelId="{90888E72-C60C-40B3-BCB2-4D7CE79D126F}" type="sibTrans" cxnId="{C32B7AAC-39D3-41E8-A595-1BD777D1FF4B}">
      <dgm:prSet/>
      <dgm:spPr/>
      <dgm:t>
        <a:bodyPr/>
        <a:lstStyle/>
        <a:p>
          <a:endParaRPr lang="ru-RU"/>
        </a:p>
      </dgm:t>
    </dgm:pt>
    <dgm:pt modelId="{81FCC122-F64C-4D78-8C95-57CC87025C07}">
      <dgm:prSet phldrT="[Текст]"/>
      <dgm:spPr/>
      <dgm:t>
        <a:bodyPr/>
        <a:lstStyle/>
        <a:p>
          <a:r>
            <a:rPr lang="ru-RU" dirty="0" smtClean="0"/>
            <a:t>Обеспечение потребностей развивающейся экономики трудовыми ресурсами необходимого объема и качества на основе эффективного использования преимущественно собственного трудового потенциала.</a:t>
          </a:r>
          <a:endParaRPr lang="ru-RU" dirty="0"/>
        </a:p>
      </dgm:t>
    </dgm:pt>
    <dgm:pt modelId="{C4ADE119-78E1-46EC-AD53-505EBD1F7B76}" type="parTrans" cxnId="{CC503B06-6324-4289-8D4C-D3DE75800F52}">
      <dgm:prSet/>
      <dgm:spPr/>
      <dgm:t>
        <a:bodyPr/>
        <a:lstStyle/>
        <a:p>
          <a:endParaRPr lang="ru-RU"/>
        </a:p>
      </dgm:t>
    </dgm:pt>
    <dgm:pt modelId="{DCB8845A-B52C-4CA7-A32F-9F9139F39983}" type="sibTrans" cxnId="{CC503B06-6324-4289-8D4C-D3DE75800F52}">
      <dgm:prSet/>
      <dgm:spPr/>
      <dgm:t>
        <a:bodyPr/>
        <a:lstStyle/>
        <a:p>
          <a:endParaRPr lang="ru-RU"/>
        </a:p>
      </dgm:t>
    </dgm:pt>
    <dgm:pt modelId="{3B06127B-D769-4829-9C10-D964A12E32AC}">
      <dgm:prSet phldrT="[Текст]"/>
      <dgm:spPr/>
      <dgm:t>
        <a:bodyPr/>
        <a:lstStyle/>
        <a:p>
          <a:r>
            <a:rPr lang="ru-RU" dirty="0" smtClean="0"/>
            <a:t>Формирование благоприятных условий для привлечения трудовых мигрантов с высокими профессиональными характеристиками.</a:t>
          </a:r>
          <a:endParaRPr lang="ru-RU" dirty="0"/>
        </a:p>
      </dgm:t>
    </dgm:pt>
    <dgm:pt modelId="{A9DA3867-FDA4-4B86-834E-6441BDF97864}" type="parTrans" cxnId="{3C8F08B2-F884-44FB-B56D-0995DFD0CD71}">
      <dgm:prSet/>
      <dgm:spPr/>
      <dgm:t>
        <a:bodyPr/>
        <a:lstStyle/>
        <a:p>
          <a:endParaRPr lang="ru-RU"/>
        </a:p>
      </dgm:t>
    </dgm:pt>
    <dgm:pt modelId="{91DD28EF-EC16-4E85-89CA-A9B774178FEE}" type="sibTrans" cxnId="{3C8F08B2-F884-44FB-B56D-0995DFD0CD71}">
      <dgm:prSet/>
      <dgm:spPr/>
      <dgm:t>
        <a:bodyPr/>
        <a:lstStyle/>
        <a:p>
          <a:endParaRPr lang="ru-RU"/>
        </a:p>
      </dgm:t>
    </dgm:pt>
    <dgm:pt modelId="{1C9857F3-457E-42E5-A750-51CE5623D0D4}">
      <dgm:prSet phldrT="[Текст]"/>
      <dgm:spPr/>
      <dgm:t>
        <a:bodyPr/>
        <a:lstStyle/>
        <a:p>
          <a:r>
            <a:rPr lang="ru-RU" dirty="0" smtClean="0"/>
            <a:t>Обеспечение гибкости рынка труда на основе использования нестандартных форм занятости.</a:t>
          </a:r>
          <a:endParaRPr lang="ru-RU" dirty="0"/>
        </a:p>
      </dgm:t>
    </dgm:pt>
    <dgm:pt modelId="{7FDE9A53-D66F-45F1-88E4-03F767FC7353}" type="parTrans" cxnId="{5463434B-FA1C-47EE-A4F6-8FE6D9CF385C}">
      <dgm:prSet/>
      <dgm:spPr/>
      <dgm:t>
        <a:bodyPr/>
        <a:lstStyle/>
        <a:p>
          <a:endParaRPr lang="ru-RU"/>
        </a:p>
      </dgm:t>
    </dgm:pt>
    <dgm:pt modelId="{6F49E126-8291-4FBB-B9FC-FAE7A7E73594}" type="sibTrans" cxnId="{5463434B-FA1C-47EE-A4F6-8FE6D9CF385C}">
      <dgm:prSet/>
      <dgm:spPr/>
      <dgm:t>
        <a:bodyPr/>
        <a:lstStyle/>
        <a:p>
          <a:endParaRPr lang="ru-RU"/>
        </a:p>
      </dgm:t>
    </dgm:pt>
    <dgm:pt modelId="{F1D376CE-ADF4-4108-8F57-1F538DD557BC}" type="pres">
      <dgm:prSet presAssocID="{150CA0BA-2C6C-40BE-B182-9535E9AFC3B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2901297-4266-456A-8BFC-89C11186A825}" type="pres">
      <dgm:prSet presAssocID="{EB6B9326-1DEF-47F7-B9B7-7B9B2358F5AD}" presName="root" presStyleCnt="0"/>
      <dgm:spPr/>
    </dgm:pt>
    <dgm:pt modelId="{08640CE7-BCD9-45D6-AAD2-9EFF6D6CD383}" type="pres">
      <dgm:prSet presAssocID="{EB6B9326-1DEF-47F7-B9B7-7B9B2358F5AD}" presName="rootComposite" presStyleCnt="0"/>
      <dgm:spPr/>
    </dgm:pt>
    <dgm:pt modelId="{01F5EE81-B29E-4A47-93EA-5374B5DBEBE9}" type="pres">
      <dgm:prSet presAssocID="{EB6B9326-1DEF-47F7-B9B7-7B9B2358F5AD}" presName="rootText" presStyleLbl="node1" presStyleIdx="0" presStyleCnt="2" custScaleX="155921" custScaleY="186889" custLinFactNeighborX="-42138" custLinFactNeighborY="-363"/>
      <dgm:spPr/>
      <dgm:t>
        <a:bodyPr/>
        <a:lstStyle/>
        <a:p>
          <a:endParaRPr lang="ru-RU"/>
        </a:p>
      </dgm:t>
    </dgm:pt>
    <dgm:pt modelId="{76682B4A-91EF-40EB-931E-B76F481FAE7E}" type="pres">
      <dgm:prSet presAssocID="{EB6B9326-1DEF-47F7-B9B7-7B9B2358F5AD}" presName="rootConnector" presStyleLbl="node1" presStyleIdx="0" presStyleCnt="2"/>
      <dgm:spPr/>
      <dgm:t>
        <a:bodyPr/>
        <a:lstStyle/>
        <a:p>
          <a:endParaRPr lang="ru-RU"/>
        </a:p>
      </dgm:t>
    </dgm:pt>
    <dgm:pt modelId="{62496137-BA55-4153-B129-8A9D41D26D14}" type="pres">
      <dgm:prSet presAssocID="{EB6B9326-1DEF-47F7-B9B7-7B9B2358F5AD}" presName="childShape" presStyleCnt="0"/>
      <dgm:spPr/>
    </dgm:pt>
    <dgm:pt modelId="{4A633AEF-8F65-4A3F-90E7-6175D0088736}" type="pres">
      <dgm:prSet presAssocID="{26A76E42-09A8-4B30-BF37-E2953542276D}" presName="Name13" presStyleLbl="parChTrans1D2" presStyleIdx="0" presStyleCnt="4"/>
      <dgm:spPr/>
      <dgm:t>
        <a:bodyPr/>
        <a:lstStyle/>
        <a:p>
          <a:endParaRPr lang="ru-RU"/>
        </a:p>
      </dgm:t>
    </dgm:pt>
    <dgm:pt modelId="{1E3C9711-CD5D-4C61-B7CB-572D2B9FA146}" type="pres">
      <dgm:prSet presAssocID="{42BAD1DF-F5C0-439B-823B-1DDEF3B4D5E4}" presName="childText" presStyleLbl="bgAcc1" presStyleIdx="0" presStyleCnt="4" custScaleX="171370" custScaleY="145065" custLinFactNeighborX="-29074" custLinFactNeighborY="133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235260-62BE-4913-9C2D-CF8FE28FE8BD}" type="pres">
      <dgm:prSet presAssocID="{D9950647-16B1-404D-BC0F-CDD31167B46B}" presName="root" presStyleCnt="0"/>
      <dgm:spPr/>
    </dgm:pt>
    <dgm:pt modelId="{753F0464-ACC4-41F9-B826-25443FB1AA84}" type="pres">
      <dgm:prSet presAssocID="{D9950647-16B1-404D-BC0F-CDD31167B46B}" presName="rootComposite" presStyleCnt="0"/>
      <dgm:spPr/>
    </dgm:pt>
    <dgm:pt modelId="{A7792801-E336-445F-A0E5-C1DB678E69D9}" type="pres">
      <dgm:prSet presAssocID="{D9950647-16B1-404D-BC0F-CDD31167B46B}" presName="rootText" presStyleLbl="node1" presStyleIdx="1" presStyleCnt="2" custScaleX="153708" custScaleY="185236" custLinFactNeighborX="-13611" custLinFactNeighborY="-3781"/>
      <dgm:spPr/>
      <dgm:t>
        <a:bodyPr/>
        <a:lstStyle/>
        <a:p>
          <a:endParaRPr lang="ru-RU"/>
        </a:p>
      </dgm:t>
    </dgm:pt>
    <dgm:pt modelId="{E3E43DBA-A74F-46DE-B75A-DAD8C2601BD8}" type="pres">
      <dgm:prSet presAssocID="{D9950647-16B1-404D-BC0F-CDD31167B46B}" presName="rootConnector" presStyleLbl="node1" presStyleIdx="1" presStyleCnt="2"/>
      <dgm:spPr/>
      <dgm:t>
        <a:bodyPr/>
        <a:lstStyle/>
        <a:p>
          <a:endParaRPr lang="ru-RU"/>
        </a:p>
      </dgm:t>
    </dgm:pt>
    <dgm:pt modelId="{C46E601B-C3BF-4B69-9416-8A1C41FE74E8}" type="pres">
      <dgm:prSet presAssocID="{D9950647-16B1-404D-BC0F-CDD31167B46B}" presName="childShape" presStyleCnt="0"/>
      <dgm:spPr/>
    </dgm:pt>
    <dgm:pt modelId="{70849FD6-B32C-44D2-B561-E05CDB1108ED}" type="pres">
      <dgm:prSet presAssocID="{C4ADE119-78E1-46EC-AD53-505EBD1F7B76}" presName="Name13" presStyleLbl="parChTrans1D2" presStyleIdx="1" presStyleCnt="4"/>
      <dgm:spPr/>
      <dgm:t>
        <a:bodyPr/>
        <a:lstStyle/>
        <a:p>
          <a:endParaRPr lang="ru-RU"/>
        </a:p>
      </dgm:t>
    </dgm:pt>
    <dgm:pt modelId="{415B2A6C-24FD-42D6-A464-517C1554DAFE}" type="pres">
      <dgm:prSet presAssocID="{81FCC122-F64C-4D78-8C95-57CC87025C07}" presName="childText" presStyleLbl="bgAcc1" presStyleIdx="1" presStyleCnt="4" custScaleX="195602" custScaleY="133706" custLinFactNeighborX="-11933" custLinFactNeighborY="12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DB9385-45EF-49AA-89CD-2F3A3123FCD9}" type="pres">
      <dgm:prSet presAssocID="{A9DA3867-FDA4-4B86-834E-6441BDF97864}" presName="Name13" presStyleLbl="parChTrans1D2" presStyleIdx="2" presStyleCnt="4"/>
      <dgm:spPr/>
      <dgm:t>
        <a:bodyPr/>
        <a:lstStyle/>
        <a:p>
          <a:endParaRPr lang="ru-RU"/>
        </a:p>
      </dgm:t>
    </dgm:pt>
    <dgm:pt modelId="{D6FA3B99-740A-4DBE-B8BF-2692DCF61EFC}" type="pres">
      <dgm:prSet presAssocID="{3B06127B-D769-4829-9C10-D964A12E32AC}" presName="childText" presStyleLbl="bgAcc1" presStyleIdx="2" presStyleCnt="4" custScaleX="194576" custScaleY="131961" custLinFactNeighborX="-10488" custLinFactNeighborY="-74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E66952-67BB-4D6B-956E-323058B23241}" type="pres">
      <dgm:prSet presAssocID="{7FDE9A53-D66F-45F1-88E4-03F767FC7353}" presName="Name13" presStyleLbl="parChTrans1D2" presStyleIdx="3" presStyleCnt="4"/>
      <dgm:spPr/>
      <dgm:t>
        <a:bodyPr/>
        <a:lstStyle/>
        <a:p>
          <a:endParaRPr lang="ru-RU"/>
        </a:p>
      </dgm:t>
    </dgm:pt>
    <dgm:pt modelId="{08DB9046-FFE5-4E87-9758-962689EAC150}" type="pres">
      <dgm:prSet presAssocID="{1C9857F3-457E-42E5-A750-51CE5623D0D4}" presName="childText" presStyleLbl="bgAcc1" presStyleIdx="3" presStyleCnt="4" custScaleX="192826" custScaleY="126106" custLinFactNeighborX="-10488" custLinFactNeighborY="-40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C503B06-6324-4289-8D4C-D3DE75800F52}" srcId="{D9950647-16B1-404D-BC0F-CDD31167B46B}" destId="{81FCC122-F64C-4D78-8C95-57CC87025C07}" srcOrd="0" destOrd="0" parTransId="{C4ADE119-78E1-46EC-AD53-505EBD1F7B76}" sibTransId="{DCB8845A-B52C-4CA7-A32F-9F9139F39983}"/>
    <dgm:cxn modelId="{CE9B2DC9-8018-426D-8DFC-5D3E7E0906F6}" type="presOf" srcId="{D9950647-16B1-404D-BC0F-CDD31167B46B}" destId="{A7792801-E336-445F-A0E5-C1DB678E69D9}" srcOrd="0" destOrd="0" presId="urn:microsoft.com/office/officeart/2005/8/layout/hierarchy3"/>
    <dgm:cxn modelId="{B62C4627-DE38-4B64-AB5E-4783F6D87DBC}" type="presOf" srcId="{7FDE9A53-D66F-45F1-88E4-03F767FC7353}" destId="{C7E66952-67BB-4D6B-956E-323058B23241}" srcOrd="0" destOrd="0" presId="urn:microsoft.com/office/officeart/2005/8/layout/hierarchy3"/>
    <dgm:cxn modelId="{5463434B-FA1C-47EE-A4F6-8FE6D9CF385C}" srcId="{D9950647-16B1-404D-BC0F-CDD31167B46B}" destId="{1C9857F3-457E-42E5-A750-51CE5623D0D4}" srcOrd="2" destOrd="0" parTransId="{7FDE9A53-D66F-45F1-88E4-03F767FC7353}" sibTransId="{6F49E126-8291-4FBB-B9FC-FAE7A7E73594}"/>
    <dgm:cxn modelId="{3BBC433F-DE39-4BE7-A7B6-3309B8809FA0}" srcId="{150CA0BA-2C6C-40BE-B182-9535E9AFC3B6}" destId="{EB6B9326-1DEF-47F7-B9B7-7B9B2358F5AD}" srcOrd="0" destOrd="0" parTransId="{718EE430-0C3D-427A-9D9D-88B25CC4569B}" sibTransId="{2C747830-78E2-4745-B0B8-59EB636596AB}"/>
    <dgm:cxn modelId="{3C8F08B2-F884-44FB-B56D-0995DFD0CD71}" srcId="{D9950647-16B1-404D-BC0F-CDD31167B46B}" destId="{3B06127B-D769-4829-9C10-D964A12E32AC}" srcOrd="1" destOrd="0" parTransId="{A9DA3867-FDA4-4B86-834E-6441BDF97864}" sibTransId="{91DD28EF-EC16-4E85-89CA-A9B774178FEE}"/>
    <dgm:cxn modelId="{D71D8B27-F020-4238-B303-D055E7E4E1E0}" type="presOf" srcId="{150CA0BA-2C6C-40BE-B182-9535E9AFC3B6}" destId="{F1D376CE-ADF4-4108-8F57-1F538DD557BC}" srcOrd="0" destOrd="0" presId="urn:microsoft.com/office/officeart/2005/8/layout/hierarchy3"/>
    <dgm:cxn modelId="{421C2FCC-552E-47FA-B424-3D30B0D23AF9}" type="presOf" srcId="{A9DA3867-FDA4-4B86-834E-6441BDF97864}" destId="{80DB9385-45EF-49AA-89CD-2F3A3123FCD9}" srcOrd="0" destOrd="0" presId="urn:microsoft.com/office/officeart/2005/8/layout/hierarchy3"/>
    <dgm:cxn modelId="{A5577E30-4BA0-471A-8432-4AB3FBB6A3EA}" type="presOf" srcId="{EB6B9326-1DEF-47F7-B9B7-7B9B2358F5AD}" destId="{76682B4A-91EF-40EB-931E-B76F481FAE7E}" srcOrd="1" destOrd="0" presId="urn:microsoft.com/office/officeart/2005/8/layout/hierarchy3"/>
    <dgm:cxn modelId="{60AB9D70-6FD1-47C3-9434-D9A1A809A4C4}" type="presOf" srcId="{3B06127B-D769-4829-9C10-D964A12E32AC}" destId="{D6FA3B99-740A-4DBE-B8BF-2692DCF61EFC}" srcOrd="0" destOrd="0" presId="urn:microsoft.com/office/officeart/2005/8/layout/hierarchy3"/>
    <dgm:cxn modelId="{EAC9B3B3-1D82-49E3-A4A1-BA214A1C77D5}" type="presOf" srcId="{D9950647-16B1-404D-BC0F-CDD31167B46B}" destId="{E3E43DBA-A74F-46DE-B75A-DAD8C2601BD8}" srcOrd="1" destOrd="0" presId="urn:microsoft.com/office/officeart/2005/8/layout/hierarchy3"/>
    <dgm:cxn modelId="{20FB58B9-134C-4E06-BD89-7EF029F40C6A}" type="presOf" srcId="{81FCC122-F64C-4D78-8C95-57CC87025C07}" destId="{415B2A6C-24FD-42D6-A464-517C1554DAFE}" srcOrd="0" destOrd="0" presId="urn:microsoft.com/office/officeart/2005/8/layout/hierarchy3"/>
    <dgm:cxn modelId="{DC26E588-5DDD-4866-A7BA-D95FB5270696}" type="presOf" srcId="{EB6B9326-1DEF-47F7-B9B7-7B9B2358F5AD}" destId="{01F5EE81-B29E-4A47-93EA-5374B5DBEBE9}" srcOrd="0" destOrd="0" presId="urn:microsoft.com/office/officeart/2005/8/layout/hierarchy3"/>
    <dgm:cxn modelId="{9CC62244-9AE9-4F17-AD80-863F2FA3F711}" type="presOf" srcId="{1C9857F3-457E-42E5-A750-51CE5623D0D4}" destId="{08DB9046-FFE5-4E87-9758-962689EAC150}" srcOrd="0" destOrd="0" presId="urn:microsoft.com/office/officeart/2005/8/layout/hierarchy3"/>
    <dgm:cxn modelId="{B981E341-285F-441F-BC38-A95D351D7280}" type="presOf" srcId="{C4ADE119-78E1-46EC-AD53-505EBD1F7B76}" destId="{70849FD6-B32C-44D2-B561-E05CDB1108ED}" srcOrd="0" destOrd="0" presId="urn:microsoft.com/office/officeart/2005/8/layout/hierarchy3"/>
    <dgm:cxn modelId="{D1FB8FAB-3477-428E-9FD8-6722B62C9D63}" type="presOf" srcId="{42BAD1DF-F5C0-439B-823B-1DDEF3B4D5E4}" destId="{1E3C9711-CD5D-4C61-B7CB-572D2B9FA146}" srcOrd="0" destOrd="0" presId="urn:microsoft.com/office/officeart/2005/8/layout/hierarchy3"/>
    <dgm:cxn modelId="{88FF8AFF-C3BF-49F5-A6AD-AC38F763A6D0}" srcId="{EB6B9326-1DEF-47F7-B9B7-7B9B2358F5AD}" destId="{42BAD1DF-F5C0-439B-823B-1DDEF3B4D5E4}" srcOrd="0" destOrd="0" parTransId="{26A76E42-09A8-4B30-BF37-E2953542276D}" sibTransId="{DD84613C-F380-42AD-8BDD-E3389399F702}"/>
    <dgm:cxn modelId="{C32B7AAC-39D3-41E8-A595-1BD777D1FF4B}" srcId="{150CA0BA-2C6C-40BE-B182-9535E9AFC3B6}" destId="{D9950647-16B1-404D-BC0F-CDD31167B46B}" srcOrd="1" destOrd="0" parTransId="{E510375C-3DFA-43DB-9B63-304AC379DDA4}" sibTransId="{90888E72-C60C-40B3-BCB2-4D7CE79D126F}"/>
    <dgm:cxn modelId="{9B5C7EB2-6E6D-44CF-9A3A-B7D928D63860}" type="presOf" srcId="{26A76E42-09A8-4B30-BF37-E2953542276D}" destId="{4A633AEF-8F65-4A3F-90E7-6175D0088736}" srcOrd="0" destOrd="0" presId="urn:microsoft.com/office/officeart/2005/8/layout/hierarchy3"/>
    <dgm:cxn modelId="{EF83E9BF-BFA5-4D40-A30B-ADE0C3CC8E5A}" type="presParOf" srcId="{F1D376CE-ADF4-4108-8F57-1F538DD557BC}" destId="{52901297-4266-456A-8BFC-89C11186A825}" srcOrd="0" destOrd="0" presId="urn:microsoft.com/office/officeart/2005/8/layout/hierarchy3"/>
    <dgm:cxn modelId="{0C019B9F-7A7C-47B8-80B8-107C21B67D43}" type="presParOf" srcId="{52901297-4266-456A-8BFC-89C11186A825}" destId="{08640CE7-BCD9-45D6-AAD2-9EFF6D6CD383}" srcOrd="0" destOrd="0" presId="urn:microsoft.com/office/officeart/2005/8/layout/hierarchy3"/>
    <dgm:cxn modelId="{1A62A9AA-A11A-4624-A981-389D046AAA18}" type="presParOf" srcId="{08640CE7-BCD9-45D6-AAD2-9EFF6D6CD383}" destId="{01F5EE81-B29E-4A47-93EA-5374B5DBEBE9}" srcOrd="0" destOrd="0" presId="urn:microsoft.com/office/officeart/2005/8/layout/hierarchy3"/>
    <dgm:cxn modelId="{4744FE27-3F01-40A7-840F-768AE544BA9C}" type="presParOf" srcId="{08640CE7-BCD9-45D6-AAD2-9EFF6D6CD383}" destId="{76682B4A-91EF-40EB-931E-B76F481FAE7E}" srcOrd="1" destOrd="0" presId="urn:microsoft.com/office/officeart/2005/8/layout/hierarchy3"/>
    <dgm:cxn modelId="{DEFFA93F-3F6F-41DF-8181-893B96FD16C4}" type="presParOf" srcId="{52901297-4266-456A-8BFC-89C11186A825}" destId="{62496137-BA55-4153-B129-8A9D41D26D14}" srcOrd="1" destOrd="0" presId="urn:microsoft.com/office/officeart/2005/8/layout/hierarchy3"/>
    <dgm:cxn modelId="{DA8432CF-59D9-47D2-82A5-661666A13C4D}" type="presParOf" srcId="{62496137-BA55-4153-B129-8A9D41D26D14}" destId="{4A633AEF-8F65-4A3F-90E7-6175D0088736}" srcOrd="0" destOrd="0" presId="urn:microsoft.com/office/officeart/2005/8/layout/hierarchy3"/>
    <dgm:cxn modelId="{DD3E3C0F-916F-4892-BE74-E3AF6FBBBF92}" type="presParOf" srcId="{62496137-BA55-4153-B129-8A9D41D26D14}" destId="{1E3C9711-CD5D-4C61-B7CB-572D2B9FA146}" srcOrd="1" destOrd="0" presId="urn:microsoft.com/office/officeart/2005/8/layout/hierarchy3"/>
    <dgm:cxn modelId="{01717ACC-0C0D-43B5-9CBD-D7F5C578287B}" type="presParOf" srcId="{F1D376CE-ADF4-4108-8F57-1F538DD557BC}" destId="{ED235260-62BE-4913-9C2D-CF8FE28FE8BD}" srcOrd="1" destOrd="0" presId="urn:microsoft.com/office/officeart/2005/8/layout/hierarchy3"/>
    <dgm:cxn modelId="{2E937ED3-40B4-42AD-A13B-D087A314EA5A}" type="presParOf" srcId="{ED235260-62BE-4913-9C2D-CF8FE28FE8BD}" destId="{753F0464-ACC4-41F9-B826-25443FB1AA84}" srcOrd="0" destOrd="0" presId="urn:microsoft.com/office/officeart/2005/8/layout/hierarchy3"/>
    <dgm:cxn modelId="{D593E935-FF68-4BD6-A81B-A5EC1403BCD9}" type="presParOf" srcId="{753F0464-ACC4-41F9-B826-25443FB1AA84}" destId="{A7792801-E336-445F-A0E5-C1DB678E69D9}" srcOrd="0" destOrd="0" presId="urn:microsoft.com/office/officeart/2005/8/layout/hierarchy3"/>
    <dgm:cxn modelId="{A9B1CF3B-88A9-4A20-A7DE-BD65598FA931}" type="presParOf" srcId="{753F0464-ACC4-41F9-B826-25443FB1AA84}" destId="{E3E43DBA-A74F-46DE-B75A-DAD8C2601BD8}" srcOrd="1" destOrd="0" presId="urn:microsoft.com/office/officeart/2005/8/layout/hierarchy3"/>
    <dgm:cxn modelId="{18B000C2-0CF2-43C9-8EF0-2343FE02800A}" type="presParOf" srcId="{ED235260-62BE-4913-9C2D-CF8FE28FE8BD}" destId="{C46E601B-C3BF-4B69-9416-8A1C41FE74E8}" srcOrd="1" destOrd="0" presId="urn:microsoft.com/office/officeart/2005/8/layout/hierarchy3"/>
    <dgm:cxn modelId="{8B7EC1A6-C2DE-49BB-ABEA-FBAE5880CE49}" type="presParOf" srcId="{C46E601B-C3BF-4B69-9416-8A1C41FE74E8}" destId="{70849FD6-B32C-44D2-B561-E05CDB1108ED}" srcOrd="0" destOrd="0" presId="urn:microsoft.com/office/officeart/2005/8/layout/hierarchy3"/>
    <dgm:cxn modelId="{252396A4-29BE-464B-AF9A-DC8C23BDE46E}" type="presParOf" srcId="{C46E601B-C3BF-4B69-9416-8A1C41FE74E8}" destId="{415B2A6C-24FD-42D6-A464-517C1554DAFE}" srcOrd="1" destOrd="0" presId="urn:microsoft.com/office/officeart/2005/8/layout/hierarchy3"/>
    <dgm:cxn modelId="{A9CCA561-E8F5-4233-A68D-84194738D5C1}" type="presParOf" srcId="{C46E601B-C3BF-4B69-9416-8A1C41FE74E8}" destId="{80DB9385-45EF-49AA-89CD-2F3A3123FCD9}" srcOrd="2" destOrd="0" presId="urn:microsoft.com/office/officeart/2005/8/layout/hierarchy3"/>
    <dgm:cxn modelId="{8F52BB46-333E-49B5-B347-7D3E83AF047B}" type="presParOf" srcId="{C46E601B-C3BF-4B69-9416-8A1C41FE74E8}" destId="{D6FA3B99-740A-4DBE-B8BF-2692DCF61EFC}" srcOrd="3" destOrd="0" presId="urn:microsoft.com/office/officeart/2005/8/layout/hierarchy3"/>
    <dgm:cxn modelId="{5BA7BE63-F62B-4BCA-80B8-01CF5E940C13}" type="presParOf" srcId="{C46E601B-C3BF-4B69-9416-8A1C41FE74E8}" destId="{C7E66952-67BB-4D6B-956E-323058B23241}" srcOrd="4" destOrd="0" presId="urn:microsoft.com/office/officeart/2005/8/layout/hierarchy3"/>
    <dgm:cxn modelId="{73F7E475-B6E4-4F65-A1A4-9F04966AE62A}" type="presParOf" srcId="{C46E601B-C3BF-4B69-9416-8A1C41FE74E8}" destId="{08DB9046-FFE5-4E87-9758-962689EAC150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1921C03-ADA7-4089-A4FE-024E74804A52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62112E5-D008-4FF8-B10E-B01CF3A80194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100" b="1" dirty="0" smtClean="0"/>
            <a:t>Обеспечение полицентрического развития ВО</a:t>
          </a:r>
          <a:endParaRPr lang="ru-RU" sz="1100" b="1" dirty="0"/>
        </a:p>
      </dgm:t>
    </dgm:pt>
    <dgm:pt modelId="{A424E16E-3B12-464E-B2CA-E569843ECCA7}" type="parTrans" cxnId="{63978CD2-5C31-42B8-BEDA-EDD616852B41}">
      <dgm:prSet/>
      <dgm:spPr/>
      <dgm:t>
        <a:bodyPr/>
        <a:lstStyle/>
        <a:p>
          <a:endParaRPr lang="ru-RU"/>
        </a:p>
      </dgm:t>
    </dgm:pt>
    <dgm:pt modelId="{7D24CA0B-7BEC-4985-9B04-C93E17F3574D}" type="sibTrans" cxnId="{63978CD2-5C31-42B8-BEDA-EDD616852B41}">
      <dgm:prSet/>
      <dgm:spPr/>
      <dgm:t>
        <a:bodyPr/>
        <a:lstStyle/>
        <a:p>
          <a:endParaRPr lang="ru-RU"/>
        </a:p>
      </dgm:t>
    </dgm:pt>
    <dgm:pt modelId="{B05542AA-21A4-459F-8E71-95433E3A85B8}">
      <dgm:prSet phldrT="[Текст]"/>
      <dgm:spPr/>
      <dgm:t>
        <a:bodyPr/>
        <a:lstStyle/>
        <a:p>
          <a:r>
            <a:rPr lang="ru-RU" dirty="0" smtClean="0"/>
            <a:t>Обеспечение высокой пространственной мобильности трудовых ресурсов.</a:t>
          </a:r>
          <a:endParaRPr lang="ru-RU" dirty="0"/>
        </a:p>
      </dgm:t>
    </dgm:pt>
    <dgm:pt modelId="{F05271E7-E335-4D08-B899-F92A9E8FCDED}" type="parTrans" cxnId="{D25EEA9F-C708-45B3-8F18-F344615E9727}">
      <dgm:prSet/>
      <dgm:spPr/>
      <dgm:t>
        <a:bodyPr/>
        <a:lstStyle/>
        <a:p>
          <a:endParaRPr lang="ru-RU"/>
        </a:p>
      </dgm:t>
    </dgm:pt>
    <dgm:pt modelId="{D7C728E9-398C-4722-9833-9F7A5C9CAB5F}" type="sibTrans" cxnId="{D25EEA9F-C708-45B3-8F18-F344615E9727}">
      <dgm:prSet/>
      <dgm:spPr/>
      <dgm:t>
        <a:bodyPr/>
        <a:lstStyle/>
        <a:p>
          <a:endParaRPr lang="ru-RU"/>
        </a:p>
      </dgm:t>
    </dgm:pt>
    <dgm:pt modelId="{EB5BFBEB-2F47-43F3-8D79-A18EDDAC532E}">
      <dgm:prSet phldrT="[Текст]"/>
      <dgm:spPr/>
      <dgm:t>
        <a:bodyPr/>
        <a:lstStyle/>
        <a:p>
          <a:r>
            <a:rPr lang="ru-RU" dirty="0" smtClean="0"/>
            <a:t>Выравнивание условий обеспечения занятости на всей территории области, минимизация очагового характера безработицы. </a:t>
          </a:r>
          <a:endParaRPr lang="ru-RU" dirty="0"/>
        </a:p>
      </dgm:t>
    </dgm:pt>
    <dgm:pt modelId="{1EBAF3B7-BE8D-47C4-8046-9AFD76BE76DA}" type="parTrans" cxnId="{FE83E850-2C98-4F4B-A1DD-3E49F686A2CE}">
      <dgm:prSet/>
      <dgm:spPr/>
      <dgm:t>
        <a:bodyPr/>
        <a:lstStyle/>
        <a:p>
          <a:endParaRPr lang="ru-RU"/>
        </a:p>
      </dgm:t>
    </dgm:pt>
    <dgm:pt modelId="{AA96BF7D-FEA4-4A5E-81D7-237300E68BA3}" type="sibTrans" cxnId="{FE83E850-2C98-4F4B-A1DD-3E49F686A2CE}">
      <dgm:prSet/>
      <dgm:spPr/>
      <dgm:t>
        <a:bodyPr/>
        <a:lstStyle/>
        <a:p>
          <a:endParaRPr lang="ru-RU"/>
        </a:p>
      </dgm:t>
    </dgm:pt>
    <dgm:pt modelId="{AFE9BAC0-5E04-4934-9151-6615654FE803}" type="pres">
      <dgm:prSet presAssocID="{01921C03-ADA7-4089-A4FE-024E74804A5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7DA9C01-A122-4C6F-B94D-61E69D20DA2F}" type="pres">
      <dgm:prSet presAssocID="{962112E5-D008-4FF8-B10E-B01CF3A80194}" presName="root" presStyleCnt="0"/>
      <dgm:spPr/>
    </dgm:pt>
    <dgm:pt modelId="{33AE1331-60D7-4739-9417-077EDA6D833E}" type="pres">
      <dgm:prSet presAssocID="{962112E5-D008-4FF8-B10E-B01CF3A80194}" presName="rootComposite" presStyleCnt="0"/>
      <dgm:spPr/>
    </dgm:pt>
    <dgm:pt modelId="{A170F0A4-D367-4BA5-A258-59C850CD903C}" type="pres">
      <dgm:prSet presAssocID="{962112E5-D008-4FF8-B10E-B01CF3A80194}" presName="rootText" presStyleLbl="node1" presStyleIdx="0" presStyleCnt="1" custScaleY="114927" custLinFactNeighborX="-6851" custLinFactNeighborY="6145"/>
      <dgm:spPr/>
      <dgm:t>
        <a:bodyPr/>
        <a:lstStyle/>
        <a:p>
          <a:endParaRPr lang="ru-RU"/>
        </a:p>
      </dgm:t>
    </dgm:pt>
    <dgm:pt modelId="{BDA8350C-1ACF-42AC-86F5-1C3847244FD7}" type="pres">
      <dgm:prSet presAssocID="{962112E5-D008-4FF8-B10E-B01CF3A80194}" presName="rootConnector" presStyleLbl="node1" presStyleIdx="0" presStyleCnt="1"/>
      <dgm:spPr/>
      <dgm:t>
        <a:bodyPr/>
        <a:lstStyle/>
        <a:p>
          <a:endParaRPr lang="ru-RU"/>
        </a:p>
      </dgm:t>
    </dgm:pt>
    <dgm:pt modelId="{44F261DB-9F9D-49B6-8FE9-5D4301470EE5}" type="pres">
      <dgm:prSet presAssocID="{962112E5-D008-4FF8-B10E-B01CF3A80194}" presName="childShape" presStyleCnt="0"/>
      <dgm:spPr/>
    </dgm:pt>
    <dgm:pt modelId="{4E2FF490-C131-430D-B986-2CC82EBE530C}" type="pres">
      <dgm:prSet presAssocID="{F05271E7-E335-4D08-B899-F92A9E8FCDED}" presName="Name13" presStyleLbl="parChTrans1D2" presStyleIdx="0" presStyleCnt="2"/>
      <dgm:spPr/>
      <dgm:t>
        <a:bodyPr/>
        <a:lstStyle/>
        <a:p>
          <a:endParaRPr lang="ru-RU"/>
        </a:p>
      </dgm:t>
    </dgm:pt>
    <dgm:pt modelId="{0B0BF84E-0DF9-4CB3-9B95-F7316E27C4F2}" type="pres">
      <dgm:prSet presAssocID="{B05542AA-21A4-459F-8E71-95433E3A85B8}" presName="childText" presStyleLbl="bgAcc1" presStyleIdx="0" presStyleCnt="2" custScaleY="87592" custLinFactNeighborX="-2546" custLinFactNeighborY="-9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D3E798-D738-4033-B871-4482717CA211}" type="pres">
      <dgm:prSet presAssocID="{1EBAF3B7-BE8D-47C4-8046-9AFD76BE76DA}" presName="Name13" presStyleLbl="parChTrans1D2" presStyleIdx="1" presStyleCnt="2"/>
      <dgm:spPr/>
      <dgm:t>
        <a:bodyPr/>
        <a:lstStyle/>
        <a:p>
          <a:endParaRPr lang="ru-RU"/>
        </a:p>
      </dgm:t>
    </dgm:pt>
    <dgm:pt modelId="{9693C934-BE18-445A-A9EC-DEF10B3A486C}" type="pres">
      <dgm:prSet presAssocID="{EB5BFBEB-2F47-43F3-8D79-A18EDDAC532E}" presName="childText" presStyleLbl="bgAcc1" presStyleIdx="1" presStyleCnt="2" custLinFactNeighborX="-1144" custLinFactNeighborY="-162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5F45A76-70C7-41D3-87E1-E0EA64A6D983}" type="presOf" srcId="{962112E5-D008-4FF8-B10E-B01CF3A80194}" destId="{A170F0A4-D367-4BA5-A258-59C850CD903C}" srcOrd="0" destOrd="0" presId="urn:microsoft.com/office/officeart/2005/8/layout/hierarchy3"/>
    <dgm:cxn modelId="{199D8909-9675-454E-86F7-C60A5FC4A8D3}" type="presOf" srcId="{B05542AA-21A4-459F-8E71-95433E3A85B8}" destId="{0B0BF84E-0DF9-4CB3-9B95-F7316E27C4F2}" srcOrd="0" destOrd="0" presId="urn:microsoft.com/office/officeart/2005/8/layout/hierarchy3"/>
    <dgm:cxn modelId="{FE83E850-2C98-4F4B-A1DD-3E49F686A2CE}" srcId="{962112E5-D008-4FF8-B10E-B01CF3A80194}" destId="{EB5BFBEB-2F47-43F3-8D79-A18EDDAC532E}" srcOrd="1" destOrd="0" parTransId="{1EBAF3B7-BE8D-47C4-8046-9AFD76BE76DA}" sibTransId="{AA96BF7D-FEA4-4A5E-81D7-237300E68BA3}"/>
    <dgm:cxn modelId="{9DADC9FF-FA3A-46C2-A59D-6B3778D7E6D7}" type="presOf" srcId="{1EBAF3B7-BE8D-47C4-8046-9AFD76BE76DA}" destId="{1AD3E798-D738-4033-B871-4482717CA211}" srcOrd="0" destOrd="0" presId="urn:microsoft.com/office/officeart/2005/8/layout/hierarchy3"/>
    <dgm:cxn modelId="{868C5F00-CC75-47F5-ABD8-10B1583CD1F4}" type="presOf" srcId="{F05271E7-E335-4D08-B899-F92A9E8FCDED}" destId="{4E2FF490-C131-430D-B986-2CC82EBE530C}" srcOrd="0" destOrd="0" presId="urn:microsoft.com/office/officeart/2005/8/layout/hierarchy3"/>
    <dgm:cxn modelId="{63978CD2-5C31-42B8-BEDA-EDD616852B41}" srcId="{01921C03-ADA7-4089-A4FE-024E74804A52}" destId="{962112E5-D008-4FF8-B10E-B01CF3A80194}" srcOrd="0" destOrd="0" parTransId="{A424E16E-3B12-464E-B2CA-E569843ECCA7}" sibTransId="{7D24CA0B-7BEC-4985-9B04-C93E17F3574D}"/>
    <dgm:cxn modelId="{D25EEA9F-C708-45B3-8F18-F344615E9727}" srcId="{962112E5-D008-4FF8-B10E-B01CF3A80194}" destId="{B05542AA-21A4-459F-8E71-95433E3A85B8}" srcOrd="0" destOrd="0" parTransId="{F05271E7-E335-4D08-B899-F92A9E8FCDED}" sibTransId="{D7C728E9-398C-4722-9833-9F7A5C9CAB5F}"/>
    <dgm:cxn modelId="{0DAD8BC8-628F-4C9D-B4D2-FB0C3E5BEEFB}" type="presOf" srcId="{01921C03-ADA7-4089-A4FE-024E74804A52}" destId="{AFE9BAC0-5E04-4934-9151-6615654FE803}" srcOrd="0" destOrd="0" presId="urn:microsoft.com/office/officeart/2005/8/layout/hierarchy3"/>
    <dgm:cxn modelId="{8157F88C-3AD5-43D2-9A38-94ADA50E2D42}" type="presOf" srcId="{EB5BFBEB-2F47-43F3-8D79-A18EDDAC532E}" destId="{9693C934-BE18-445A-A9EC-DEF10B3A486C}" srcOrd="0" destOrd="0" presId="urn:microsoft.com/office/officeart/2005/8/layout/hierarchy3"/>
    <dgm:cxn modelId="{E3A15046-4692-47EF-9F4E-0EF5A325A2FB}" type="presOf" srcId="{962112E5-D008-4FF8-B10E-B01CF3A80194}" destId="{BDA8350C-1ACF-42AC-86F5-1C3847244FD7}" srcOrd="1" destOrd="0" presId="urn:microsoft.com/office/officeart/2005/8/layout/hierarchy3"/>
    <dgm:cxn modelId="{C7D435E4-A158-4C06-8310-04B8FB0D25FC}" type="presParOf" srcId="{AFE9BAC0-5E04-4934-9151-6615654FE803}" destId="{17DA9C01-A122-4C6F-B94D-61E69D20DA2F}" srcOrd="0" destOrd="0" presId="urn:microsoft.com/office/officeart/2005/8/layout/hierarchy3"/>
    <dgm:cxn modelId="{A2931320-3615-4A9B-8CCE-FD5F5299AEA1}" type="presParOf" srcId="{17DA9C01-A122-4C6F-B94D-61E69D20DA2F}" destId="{33AE1331-60D7-4739-9417-077EDA6D833E}" srcOrd="0" destOrd="0" presId="urn:microsoft.com/office/officeart/2005/8/layout/hierarchy3"/>
    <dgm:cxn modelId="{99C6D07E-99D2-424F-92AB-C8FB99E5943B}" type="presParOf" srcId="{33AE1331-60D7-4739-9417-077EDA6D833E}" destId="{A170F0A4-D367-4BA5-A258-59C850CD903C}" srcOrd="0" destOrd="0" presId="urn:microsoft.com/office/officeart/2005/8/layout/hierarchy3"/>
    <dgm:cxn modelId="{49812FB6-A098-48D9-A086-5329DD62635F}" type="presParOf" srcId="{33AE1331-60D7-4739-9417-077EDA6D833E}" destId="{BDA8350C-1ACF-42AC-86F5-1C3847244FD7}" srcOrd="1" destOrd="0" presId="urn:microsoft.com/office/officeart/2005/8/layout/hierarchy3"/>
    <dgm:cxn modelId="{9FB18E2D-F13B-411C-98F4-D479802DB958}" type="presParOf" srcId="{17DA9C01-A122-4C6F-B94D-61E69D20DA2F}" destId="{44F261DB-9F9D-49B6-8FE9-5D4301470EE5}" srcOrd="1" destOrd="0" presId="urn:microsoft.com/office/officeart/2005/8/layout/hierarchy3"/>
    <dgm:cxn modelId="{123C50D9-7923-42DB-8550-1DC1EDB47826}" type="presParOf" srcId="{44F261DB-9F9D-49B6-8FE9-5D4301470EE5}" destId="{4E2FF490-C131-430D-B986-2CC82EBE530C}" srcOrd="0" destOrd="0" presId="urn:microsoft.com/office/officeart/2005/8/layout/hierarchy3"/>
    <dgm:cxn modelId="{6F067911-40E8-462F-9EAC-A68402EA4FA1}" type="presParOf" srcId="{44F261DB-9F9D-49B6-8FE9-5D4301470EE5}" destId="{0B0BF84E-0DF9-4CB3-9B95-F7316E27C4F2}" srcOrd="1" destOrd="0" presId="urn:microsoft.com/office/officeart/2005/8/layout/hierarchy3"/>
    <dgm:cxn modelId="{E1FD477D-4F29-4671-8E46-2EA2C557D1BC}" type="presParOf" srcId="{44F261DB-9F9D-49B6-8FE9-5D4301470EE5}" destId="{1AD3E798-D738-4033-B871-4482717CA211}" srcOrd="2" destOrd="0" presId="urn:microsoft.com/office/officeart/2005/8/layout/hierarchy3"/>
    <dgm:cxn modelId="{69B275D2-CB00-4726-B50E-3AC2721FFF48}" type="presParOf" srcId="{44F261DB-9F9D-49B6-8FE9-5D4301470EE5}" destId="{9693C934-BE18-445A-A9EC-DEF10B3A486C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A9D94E3-4AE8-427F-B152-F84ABB56A7B5}" type="doc">
      <dgm:prSet loTypeId="urn:microsoft.com/office/officeart/2005/8/layout/vList6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F2053BF-B272-4140-A048-94B30ECCB874}">
      <dgm:prSet phldrT="[Текст]"/>
      <dgm:spPr/>
      <dgm:t>
        <a:bodyPr/>
        <a:lstStyle/>
        <a:p>
          <a:r>
            <a:rPr lang="ru-RU" dirty="0" smtClean="0"/>
            <a:t>Реализация принципов достойного труда</a:t>
          </a:r>
          <a:endParaRPr lang="ru-RU" dirty="0"/>
        </a:p>
      </dgm:t>
    </dgm:pt>
    <dgm:pt modelId="{7141CA20-8DFA-4641-BAFF-F46B21845A34}" type="parTrans" cxnId="{37FDFD5A-2E31-40D6-8176-F25CB657FFCE}">
      <dgm:prSet/>
      <dgm:spPr/>
      <dgm:t>
        <a:bodyPr/>
        <a:lstStyle/>
        <a:p>
          <a:endParaRPr lang="ru-RU"/>
        </a:p>
      </dgm:t>
    </dgm:pt>
    <dgm:pt modelId="{2855C708-2C33-452F-8BBE-C8DB640E81A9}" type="sibTrans" cxnId="{37FDFD5A-2E31-40D6-8176-F25CB657FFCE}">
      <dgm:prSet/>
      <dgm:spPr/>
      <dgm:t>
        <a:bodyPr/>
        <a:lstStyle/>
        <a:p>
          <a:endParaRPr lang="ru-RU"/>
        </a:p>
      </dgm:t>
    </dgm:pt>
    <dgm:pt modelId="{F1152F7F-7237-407C-983E-7E065F6EC10B}">
      <dgm:prSet phldrT="[Текст]" custT="1"/>
      <dgm:spPr/>
      <dgm:t>
        <a:bodyPr/>
        <a:lstStyle/>
        <a:p>
          <a:r>
            <a:rPr lang="ru-RU" sz="1100" dirty="0" smtClean="0"/>
            <a:t>создание условий для последовательного обеспечения основных критериев достойного труда, включая повышение уровня занятости и оплаты труда, в </a:t>
          </a:r>
          <a:r>
            <a:rPr lang="ru-RU" sz="1100" dirty="0" err="1" smtClean="0"/>
            <a:t>т.ч</a:t>
          </a:r>
          <a:r>
            <a:rPr lang="ru-RU" sz="1100" dirty="0" smtClean="0"/>
            <a:t>. на основе их легализации;  обеспечение эффективного взаимодействия рынка труда и рынка образовательных услуг; создание новых высокотехнологичных и высокопроизводительных рабочих мест, в </a:t>
          </a:r>
          <a:r>
            <a:rPr lang="ru-RU" sz="1100" dirty="0" err="1" smtClean="0"/>
            <a:t>т.ч</a:t>
          </a:r>
          <a:r>
            <a:rPr lang="ru-RU" sz="1100" dirty="0" smtClean="0"/>
            <a:t>. в рамках реализации инвестиционных проектов, предусматриваемых Стратегией. </a:t>
          </a:r>
          <a:endParaRPr lang="ru-RU" sz="1100" dirty="0"/>
        </a:p>
      </dgm:t>
    </dgm:pt>
    <dgm:pt modelId="{8DB4B160-5E8F-47CD-A388-9E9C6A7FC925}" type="parTrans" cxnId="{E64FF938-E6F9-4E60-A295-229C642DCC89}">
      <dgm:prSet/>
      <dgm:spPr/>
      <dgm:t>
        <a:bodyPr/>
        <a:lstStyle/>
        <a:p>
          <a:endParaRPr lang="ru-RU"/>
        </a:p>
      </dgm:t>
    </dgm:pt>
    <dgm:pt modelId="{C9312EC3-071C-4CD7-AC4B-8C44701BC6E9}" type="sibTrans" cxnId="{E64FF938-E6F9-4E60-A295-229C642DCC89}">
      <dgm:prSet/>
      <dgm:spPr/>
      <dgm:t>
        <a:bodyPr/>
        <a:lstStyle/>
        <a:p>
          <a:endParaRPr lang="ru-RU"/>
        </a:p>
      </dgm:t>
    </dgm:pt>
    <dgm:pt modelId="{0EE6A6DB-CE95-4DD0-AF55-461745D080D1}">
      <dgm:prSet phldrT="[Текст]"/>
      <dgm:spPr/>
      <dgm:t>
        <a:bodyPr/>
        <a:lstStyle/>
        <a:p>
          <a:r>
            <a:rPr lang="ru-RU" dirty="0" smtClean="0"/>
            <a:t>Распространение эффективных нестандартных форм занятости</a:t>
          </a:r>
          <a:endParaRPr lang="ru-RU" dirty="0"/>
        </a:p>
      </dgm:t>
    </dgm:pt>
    <dgm:pt modelId="{86AE5F94-833B-4C0B-B81F-41332BFB8089}" type="parTrans" cxnId="{AFE63E8E-4394-4329-9604-4907E3534E32}">
      <dgm:prSet/>
      <dgm:spPr/>
      <dgm:t>
        <a:bodyPr/>
        <a:lstStyle/>
        <a:p>
          <a:endParaRPr lang="ru-RU"/>
        </a:p>
      </dgm:t>
    </dgm:pt>
    <dgm:pt modelId="{2D21B6C3-09D3-4134-A006-8E64DF72DDE6}" type="sibTrans" cxnId="{AFE63E8E-4394-4329-9604-4907E3534E32}">
      <dgm:prSet/>
      <dgm:spPr/>
      <dgm:t>
        <a:bodyPr/>
        <a:lstStyle/>
        <a:p>
          <a:endParaRPr lang="ru-RU"/>
        </a:p>
      </dgm:t>
    </dgm:pt>
    <dgm:pt modelId="{41C837A9-F28A-41AA-83DD-4AA7D14F6750}">
      <dgm:prSet phldrT="[Текст]"/>
      <dgm:spPr/>
      <dgm:t>
        <a:bodyPr/>
        <a:lstStyle/>
        <a:p>
          <a:r>
            <a:rPr lang="ru-RU" dirty="0" smtClean="0">
              <a:effectLst/>
              <a:latin typeface="Times New Roman"/>
              <a:ea typeface="+mn-ea"/>
            </a:rPr>
            <a:t>повышение эффективности системы обеспечения занятости населения в соответствии с установленными индикаторами и приоритетами на основе минимизации выявленных её неэффективных форм; формирование и реализация системы и механизмов более полного и качественного сбалансирования кадровых потребностей экономики с предложением рабочей силы, снижения структурных диспропорций на рынке труда; создание условий для внутриобластной, том числе маятниковой миграции населения; привлечение на территорию области высококвалифицированных кадров из числа мигрантов, в первую очередь, соотечественников, проживающих за рубежом. </a:t>
          </a:r>
          <a:endParaRPr lang="ru-RU" dirty="0"/>
        </a:p>
      </dgm:t>
    </dgm:pt>
    <dgm:pt modelId="{68B821C8-E124-470A-A610-01AE2DBFC8B1}" type="parTrans" cxnId="{C855E571-8002-4007-9FD1-64C65C472299}">
      <dgm:prSet/>
      <dgm:spPr/>
      <dgm:t>
        <a:bodyPr/>
        <a:lstStyle/>
        <a:p>
          <a:endParaRPr lang="ru-RU"/>
        </a:p>
      </dgm:t>
    </dgm:pt>
    <dgm:pt modelId="{C2673D3B-D4F1-44FC-B910-BC3CB87D941C}" type="sibTrans" cxnId="{C855E571-8002-4007-9FD1-64C65C472299}">
      <dgm:prSet/>
      <dgm:spPr/>
      <dgm:t>
        <a:bodyPr/>
        <a:lstStyle/>
        <a:p>
          <a:endParaRPr lang="ru-RU"/>
        </a:p>
      </dgm:t>
    </dgm:pt>
    <dgm:pt modelId="{BE1F4A11-E6AB-443A-B77A-D8DD15103879}">
      <dgm:prSet phldrT="[Текст]"/>
      <dgm:spPr/>
      <dgm:t>
        <a:bodyPr/>
        <a:lstStyle/>
        <a:p>
          <a:r>
            <a:rPr lang="ru-RU" dirty="0" smtClean="0"/>
            <a:t>Минимизация территориальных диспропорций рынка труда </a:t>
          </a:r>
          <a:endParaRPr lang="ru-RU" dirty="0"/>
        </a:p>
      </dgm:t>
    </dgm:pt>
    <dgm:pt modelId="{54F39635-B8B4-4197-8E96-0BF2A09F5567}" type="parTrans" cxnId="{F81FE268-7DD2-492E-B9BA-35A683D12ECC}">
      <dgm:prSet/>
      <dgm:spPr/>
      <dgm:t>
        <a:bodyPr/>
        <a:lstStyle/>
        <a:p>
          <a:endParaRPr lang="ru-RU"/>
        </a:p>
      </dgm:t>
    </dgm:pt>
    <dgm:pt modelId="{DF5A8D8E-B3A3-432C-9175-539869CC8DC9}" type="sibTrans" cxnId="{F81FE268-7DD2-492E-B9BA-35A683D12ECC}">
      <dgm:prSet/>
      <dgm:spPr/>
      <dgm:t>
        <a:bodyPr/>
        <a:lstStyle/>
        <a:p>
          <a:endParaRPr lang="ru-RU"/>
        </a:p>
      </dgm:t>
    </dgm:pt>
    <dgm:pt modelId="{A9D17115-BC9A-4489-976A-A246FEFF4BC2}">
      <dgm:prSet custT="1"/>
      <dgm:spPr/>
      <dgm:t>
        <a:bodyPr/>
        <a:lstStyle/>
        <a:p>
          <a:r>
            <a:rPr lang="ru-RU" sz="1000" dirty="0" smtClean="0"/>
            <a:t>создание условий для развития наиболее эффективных нестандартных форм занятости; разработка и внедрение механизма и в его составе инструментов использования нестандартной занятости для обеспечения возможности трудоустройства жителей </a:t>
          </a:r>
          <a:r>
            <a:rPr lang="ru-RU" sz="1000" dirty="0" err="1" smtClean="0"/>
            <a:t>трудоизбыточных</a:t>
          </a:r>
          <a:r>
            <a:rPr lang="ru-RU" sz="1000" dirty="0" smtClean="0"/>
            <a:t> районов области, а также лиц с ограниченными возможностями здоровья и других групп населения, нуждающихся в дополнительных мерах поддержки занятости; создание на территории области условий для развития </a:t>
          </a:r>
          <a:r>
            <a:rPr lang="ru-RU" sz="1000" dirty="0" err="1" smtClean="0"/>
            <a:t>самозанятости</a:t>
          </a:r>
          <a:r>
            <a:rPr lang="ru-RU" sz="1000" dirty="0" smtClean="0"/>
            <a:t> населения; обеспечение возможности сочетания родителями профессиональной деятельности с уходом за детьми. </a:t>
          </a:r>
          <a:endParaRPr lang="ru-RU" sz="1000" dirty="0"/>
        </a:p>
      </dgm:t>
    </dgm:pt>
    <dgm:pt modelId="{06ED546F-E1CA-4BD9-A867-2575D1485DE1}" type="parTrans" cxnId="{611E8474-F723-4A41-A10E-B61DC2C52632}">
      <dgm:prSet/>
      <dgm:spPr/>
      <dgm:t>
        <a:bodyPr/>
        <a:lstStyle/>
        <a:p>
          <a:endParaRPr lang="ru-RU"/>
        </a:p>
      </dgm:t>
    </dgm:pt>
    <dgm:pt modelId="{73C4AE07-95A6-4C38-89AD-A84140EB1500}" type="sibTrans" cxnId="{611E8474-F723-4A41-A10E-B61DC2C52632}">
      <dgm:prSet/>
      <dgm:spPr/>
      <dgm:t>
        <a:bodyPr/>
        <a:lstStyle/>
        <a:p>
          <a:endParaRPr lang="ru-RU"/>
        </a:p>
      </dgm:t>
    </dgm:pt>
    <dgm:pt modelId="{9BB5A129-6B1F-430C-A85E-8CDA042771CE}" type="pres">
      <dgm:prSet presAssocID="{DA9D94E3-4AE8-427F-B152-F84ABB56A7B5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F7F8EC9-B196-4FA1-B5EB-A1F13EFC823D}" type="pres">
      <dgm:prSet presAssocID="{9F2053BF-B272-4140-A048-94B30ECCB874}" presName="linNode" presStyleCnt="0"/>
      <dgm:spPr/>
    </dgm:pt>
    <dgm:pt modelId="{0AE438BF-7683-4D9D-B07C-F47DD7EB3949}" type="pres">
      <dgm:prSet presAssocID="{9F2053BF-B272-4140-A048-94B30ECCB874}" presName="parentShp" presStyleLbl="node1" presStyleIdx="0" presStyleCnt="3" custScaleX="82203" custLinFactNeighborX="-5932" custLinFactNeighborY="-2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B25287-AE48-42EB-A906-BA7C5967E1C9}" type="pres">
      <dgm:prSet presAssocID="{9F2053BF-B272-4140-A048-94B30ECCB874}" presName="childShp" presStyleLbl="bgAccFollowNode1" presStyleIdx="0" presStyleCnt="3" custScaleX="111366" custScaleY="1470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CD8E7D-E98F-4CC8-8382-74EB164FECD9}" type="pres">
      <dgm:prSet presAssocID="{2855C708-2C33-452F-8BBE-C8DB640E81A9}" presName="spacing" presStyleCnt="0"/>
      <dgm:spPr/>
    </dgm:pt>
    <dgm:pt modelId="{EC04B281-FD0C-4954-9CF2-AF80CBCF72C6}" type="pres">
      <dgm:prSet presAssocID="{0EE6A6DB-CE95-4DD0-AF55-461745D080D1}" presName="linNode" presStyleCnt="0"/>
      <dgm:spPr/>
    </dgm:pt>
    <dgm:pt modelId="{4FFBAB1B-4EE2-4014-B8F4-2A247B56FBE0}" type="pres">
      <dgm:prSet presAssocID="{0EE6A6DB-CE95-4DD0-AF55-461745D080D1}" presName="parentShp" presStyleLbl="node1" presStyleIdx="1" presStyleCnt="3" custScaleX="82203" custLinFactNeighborX="-5932" custLinFactNeighborY="-10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F6310B-2250-46FB-B589-999030E0D615}" type="pres">
      <dgm:prSet presAssocID="{0EE6A6DB-CE95-4DD0-AF55-461745D080D1}" presName="childShp" presStyleLbl="bgAccFollowNode1" presStyleIdx="1" presStyleCnt="3" custScaleX="113313" custScaleY="156766" custLinFactNeighborX="3284" custLinFactNeighborY="-3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D108BA-ED73-4546-A2CD-5D915CB791DB}" type="pres">
      <dgm:prSet presAssocID="{2D21B6C3-09D3-4134-A006-8E64DF72DDE6}" presName="spacing" presStyleCnt="0"/>
      <dgm:spPr/>
    </dgm:pt>
    <dgm:pt modelId="{CCF2BFDB-AABD-47AB-A8E1-AFCEA2CEDE1E}" type="pres">
      <dgm:prSet presAssocID="{BE1F4A11-E6AB-443A-B77A-D8DD15103879}" presName="linNode" presStyleCnt="0"/>
      <dgm:spPr/>
    </dgm:pt>
    <dgm:pt modelId="{0E16E9BC-76E6-4C9B-98DF-F11690A4E111}" type="pres">
      <dgm:prSet presAssocID="{BE1F4A11-E6AB-443A-B77A-D8DD15103879}" presName="parentShp" presStyleLbl="node1" presStyleIdx="2" presStyleCnt="3" custScaleX="85432" custScaleY="98462" custLinFactNeighborX="-4937" custLinFactNeighborY="-1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8EDB2D-2B74-4A8C-922A-1EE62D9CF29D}" type="pres">
      <dgm:prSet presAssocID="{BE1F4A11-E6AB-443A-B77A-D8DD15103879}" presName="childShp" presStyleLbl="bgAccFollowNode1" presStyleIdx="2" presStyleCnt="3" custScaleX="110627" custScaleY="1581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70D4824-147A-4163-ABD9-B11E113E618F}" type="presOf" srcId="{A9D17115-BC9A-4489-976A-A246FEFF4BC2}" destId="{71F6310B-2250-46FB-B589-999030E0D615}" srcOrd="0" destOrd="0" presId="urn:microsoft.com/office/officeart/2005/8/layout/vList6"/>
    <dgm:cxn modelId="{10F45B2F-2691-4C28-9F6E-DF3C213A8698}" type="presOf" srcId="{DA9D94E3-4AE8-427F-B152-F84ABB56A7B5}" destId="{9BB5A129-6B1F-430C-A85E-8CDA042771CE}" srcOrd="0" destOrd="0" presId="urn:microsoft.com/office/officeart/2005/8/layout/vList6"/>
    <dgm:cxn modelId="{F81FE268-7DD2-492E-B9BA-35A683D12ECC}" srcId="{DA9D94E3-4AE8-427F-B152-F84ABB56A7B5}" destId="{BE1F4A11-E6AB-443A-B77A-D8DD15103879}" srcOrd="2" destOrd="0" parTransId="{54F39635-B8B4-4197-8E96-0BF2A09F5567}" sibTransId="{DF5A8D8E-B3A3-432C-9175-539869CC8DC9}"/>
    <dgm:cxn modelId="{34273322-8C7B-40F5-BC36-0F8D5AD4AA70}" type="presOf" srcId="{F1152F7F-7237-407C-983E-7E065F6EC10B}" destId="{2EB25287-AE48-42EB-A906-BA7C5967E1C9}" srcOrd="0" destOrd="0" presId="urn:microsoft.com/office/officeart/2005/8/layout/vList6"/>
    <dgm:cxn modelId="{37FDFD5A-2E31-40D6-8176-F25CB657FFCE}" srcId="{DA9D94E3-4AE8-427F-B152-F84ABB56A7B5}" destId="{9F2053BF-B272-4140-A048-94B30ECCB874}" srcOrd="0" destOrd="0" parTransId="{7141CA20-8DFA-4641-BAFF-F46B21845A34}" sibTransId="{2855C708-2C33-452F-8BBE-C8DB640E81A9}"/>
    <dgm:cxn modelId="{3B8616CF-C1B7-4AD1-A64C-4C9E4CDDF39B}" type="presOf" srcId="{0EE6A6DB-CE95-4DD0-AF55-461745D080D1}" destId="{4FFBAB1B-4EE2-4014-B8F4-2A247B56FBE0}" srcOrd="0" destOrd="0" presId="urn:microsoft.com/office/officeart/2005/8/layout/vList6"/>
    <dgm:cxn modelId="{AFE63E8E-4394-4329-9604-4907E3534E32}" srcId="{DA9D94E3-4AE8-427F-B152-F84ABB56A7B5}" destId="{0EE6A6DB-CE95-4DD0-AF55-461745D080D1}" srcOrd="1" destOrd="0" parTransId="{86AE5F94-833B-4C0B-B81F-41332BFB8089}" sibTransId="{2D21B6C3-09D3-4134-A006-8E64DF72DDE6}"/>
    <dgm:cxn modelId="{BC8E5EEC-7B1F-4CFA-9694-DEE933E59F5A}" type="presOf" srcId="{BE1F4A11-E6AB-443A-B77A-D8DD15103879}" destId="{0E16E9BC-76E6-4C9B-98DF-F11690A4E111}" srcOrd="0" destOrd="0" presId="urn:microsoft.com/office/officeart/2005/8/layout/vList6"/>
    <dgm:cxn modelId="{E64FF938-E6F9-4E60-A295-229C642DCC89}" srcId="{9F2053BF-B272-4140-A048-94B30ECCB874}" destId="{F1152F7F-7237-407C-983E-7E065F6EC10B}" srcOrd="0" destOrd="0" parTransId="{8DB4B160-5E8F-47CD-A388-9E9C6A7FC925}" sibTransId="{C9312EC3-071C-4CD7-AC4B-8C44701BC6E9}"/>
    <dgm:cxn modelId="{C855E571-8002-4007-9FD1-64C65C472299}" srcId="{BE1F4A11-E6AB-443A-B77A-D8DD15103879}" destId="{41C837A9-F28A-41AA-83DD-4AA7D14F6750}" srcOrd="0" destOrd="0" parTransId="{68B821C8-E124-470A-A610-01AE2DBFC8B1}" sibTransId="{C2673D3B-D4F1-44FC-B910-BC3CB87D941C}"/>
    <dgm:cxn modelId="{611E8474-F723-4A41-A10E-B61DC2C52632}" srcId="{0EE6A6DB-CE95-4DD0-AF55-461745D080D1}" destId="{A9D17115-BC9A-4489-976A-A246FEFF4BC2}" srcOrd="0" destOrd="0" parTransId="{06ED546F-E1CA-4BD9-A867-2575D1485DE1}" sibTransId="{73C4AE07-95A6-4C38-89AD-A84140EB1500}"/>
    <dgm:cxn modelId="{14586BD0-6FA4-4C9F-BF6B-CE10ED6C96E5}" type="presOf" srcId="{41C837A9-F28A-41AA-83DD-4AA7D14F6750}" destId="{C98EDB2D-2B74-4A8C-922A-1EE62D9CF29D}" srcOrd="0" destOrd="0" presId="urn:microsoft.com/office/officeart/2005/8/layout/vList6"/>
    <dgm:cxn modelId="{9821AEB5-4D10-4920-8709-2DC3B274B22F}" type="presOf" srcId="{9F2053BF-B272-4140-A048-94B30ECCB874}" destId="{0AE438BF-7683-4D9D-B07C-F47DD7EB3949}" srcOrd="0" destOrd="0" presId="urn:microsoft.com/office/officeart/2005/8/layout/vList6"/>
    <dgm:cxn modelId="{D93C93FE-4661-4446-829C-218F3D9C0A9A}" type="presParOf" srcId="{9BB5A129-6B1F-430C-A85E-8CDA042771CE}" destId="{8F7F8EC9-B196-4FA1-B5EB-A1F13EFC823D}" srcOrd="0" destOrd="0" presId="urn:microsoft.com/office/officeart/2005/8/layout/vList6"/>
    <dgm:cxn modelId="{42EAE982-9520-4431-ADDD-9106C4C74127}" type="presParOf" srcId="{8F7F8EC9-B196-4FA1-B5EB-A1F13EFC823D}" destId="{0AE438BF-7683-4D9D-B07C-F47DD7EB3949}" srcOrd="0" destOrd="0" presId="urn:microsoft.com/office/officeart/2005/8/layout/vList6"/>
    <dgm:cxn modelId="{FF9C62DB-1BC0-4462-8E74-4E927B6CE6FC}" type="presParOf" srcId="{8F7F8EC9-B196-4FA1-B5EB-A1F13EFC823D}" destId="{2EB25287-AE48-42EB-A906-BA7C5967E1C9}" srcOrd="1" destOrd="0" presId="urn:microsoft.com/office/officeart/2005/8/layout/vList6"/>
    <dgm:cxn modelId="{4FC75F89-CD0F-4D6D-807E-9F4EADF0946B}" type="presParOf" srcId="{9BB5A129-6B1F-430C-A85E-8CDA042771CE}" destId="{61CD8E7D-E98F-4CC8-8382-74EB164FECD9}" srcOrd="1" destOrd="0" presId="urn:microsoft.com/office/officeart/2005/8/layout/vList6"/>
    <dgm:cxn modelId="{3A73BB63-1028-476B-A503-C90CC1AD39BA}" type="presParOf" srcId="{9BB5A129-6B1F-430C-A85E-8CDA042771CE}" destId="{EC04B281-FD0C-4954-9CF2-AF80CBCF72C6}" srcOrd="2" destOrd="0" presId="urn:microsoft.com/office/officeart/2005/8/layout/vList6"/>
    <dgm:cxn modelId="{FD1CFC50-A7C1-41CB-9EB6-EA7E531F63ED}" type="presParOf" srcId="{EC04B281-FD0C-4954-9CF2-AF80CBCF72C6}" destId="{4FFBAB1B-4EE2-4014-B8F4-2A247B56FBE0}" srcOrd="0" destOrd="0" presId="urn:microsoft.com/office/officeart/2005/8/layout/vList6"/>
    <dgm:cxn modelId="{B4141D9C-900A-41C1-86C3-4EFDFC37E045}" type="presParOf" srcId="{EC04B281-FD0C-4954-9CF2-AF80CBCF72C6}" destId="{71F6310B-2250-46FB-B589-999030E0D615}" srcOrd="1" destOrd="0" presId="urn:microsoft.com/office/officeart/2005/8/layout/vList6"/>
    <dgm:cxn modelId="{C67B03EF-1C87-485C-9FAC-3C26E7C2A12D}" type="presParOf" srcId="{9BB5A129-6B1F-430C-A85E-8CDA042771CE}" destId="{FAD108BA-ED73-4546-A2CD-5D915CB791DB}" srcOrd="3" destOrd="0" presId="urn:microsoft.com/office/officeart/2005/8/layout/vList6"/>
    <dgm:cxn modelId="{39CA8E15-BB7E-4000-9DCB-504C36551EF2}" type="presParOf" srcId="{9BB5A129-6B1F-430C-A85E-8CDA042771CE}" destId="{CCF2BFDB-AABD-47AB-A8E1-AFCEA2CEDE1E}" srcOrd="4" destOrd="0" presId="urn:microsoft.com/office/officeart/2005/8/layout/vList6"/>
    <dgm:cxn modelId="{6AB76A47-8F72-4581-B9AD-06003E373D34}" type="presParOf" srcId="{CCF2BFDB-AABD-47AB-A8E1-AFCEA2CEDE1E}" destId="{0E16E9BC-76E6-4C9B-98DF-F11690A4E111}" srcOrd="0" destOrd="0" presId="urn:microsoft.com/office/officeart/2005/8/layout/vList6"/>
    <dgm:cxn modelId="{FC09F24B-E646-4FCA-BD7D-7AE0DBBF3AFA}" type="presParOf" srcId="{CCF2BFDB-AABD-47AB-A8E1-AFCEA2CEDE1E}" destId="{C98EDB2D-2B74-4A8C-922A-1EE62D9CF29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888D529-8298-4F27-87B3-169BCBA90B37}" type="doc">
      <dgm:prSet loTypeId="urn:microsoft.com/office/officeart/2005/8/layout/hList3" loCatId="list" qsTypeId="urn:microsoft.com/office/officeart/2005/8/quickstyle/simple3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EEBBFB05-BE8F-4D2B-B872-4CFC95D9777D}">
      <dgm:prSet phldrT="[Текст]" custT="1"/>
      <dgm:spPr/>
      <dgm:t>
        <a:bodyPr/>
        <a:lstStyle/>
        <a:p>
          <a:r>
            <a:rPr lang="ru-RU" sz="3100" dirty="0" smtClean="0"/>
            <a:t>Атлас трудовых ресурсов</a:t>
          </a:r>
          <a:endParaRPr lang="ru-RU" sz="3100" dirty="0"/>
        </a:p>
      </dgm:t>
    </dgm:pt>
    <dgm:pt modelId="{325208B8-7C87-49ED-9EFF-E5B37B12FA26}" type="parTrans" cxnId="{B3C2767F-7963-47DD-98FD-14465F3D48AB}">
      <dgm:prSet/>
      <dgm:spPr/>
      <dgm:t>
        <a:bodyPr/>
        <a:lstStyle/>
        <a:p>
          <a:endParaRPr lang="ru-RU"/>
        </a:p>
      </dgm:t>
    </dgm:pt>
    <dgm:pt modelId="{876C17F9-A1E4-40D8-B520-B50E548A99F3}" type="sibTrans" cxnId="{B3C2767F-7963-47DD-98FD-14465F3D48AB}">
      <dgm:prSet/>
      <dgm:spPr/>
      <dgm:t>
        <a:bodyPr/>
        <a:lstStyle/>
        <a:p>
          <a:endParaRPr lang="ru-RU"/>
        </a:p>
      </dgm:t>
    </dgm:pt>
    <dgm:pt modelId="{A0E44AE7-42EC-405F-992C-95E45A360084}">
      <dgm:prSet phldrT="[Текст]" custT="1"/>
      <dgm:spPr/>
      <dgm:t>
        <a:bodyPr/>
        <a:lstStyle/>
        <a:p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Снижение издержек на труд, связанных с низким уровнем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конкурен-ции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на РТ и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подтверж-дением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уровня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квалифи-кации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работников</a:t>
          </a:r>
          <a:endParaRPr lang="ru-RU" sz="1400" b="0" dirty="0"/>
        </a:p>
      </dgm:t>
    </dgm:pt>
    <dgm:pt modelId="{8F993709-6204-43F6-ACA3-4258A5717817}" type="parTrans" cxnId="{0F3D1762-3992-46F5-B488-0D239672B51C}">
      <dgm:prSet/>
      <dgm:spPr/>
      <dgm:t>
        <a:bodyPr/>
        <a:lstStyle/>
        <a:p>
          <a:endParaRPr lang="ru-RU"/>
        </a:p>
      </dgm:t>
    </dgm:pt>
    <dgm:pt modelId="{38A046A6-0D8F-495F-8EAE-07ECE01ABA43}" type="sibTrans" cxnId="{0F3D1762-3992-46F5-B488-0D239672B51C}">
      <dgm:prSet/>
      <dgm:spPr/>
      <dgm:t>
        <a:bodyPr/>
        <a:lstStyle/>
        <a:p>
          <a:endParaRPr lang="ru-RU"/>
        </a:p>
      </dgm:t>
    </dgm:pt>
    <dgm:pt modelId="{32BA986A-E6E0-4170-824A-0E2EE307D859}">
      <dgm:prSet phldrT="[Текст]"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Удовлетво-рение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пот-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ребности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экономики в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раб.силе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на основе организации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эффектив-ного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ис-пользова-ния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тру-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довых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ре-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сурсов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и оп-</a:t>
          </a:r>
          <a:r>
            <a:rPr lang="ru-RU" sz="1400" b="0" dirty="0" err="1" smtClean="0">
              <a:latin typeface="Times New Roman" pitchFamily="18" charset="0"/>
              <a:cs typeface="Times New Roman" pitchFamily="18" charset="0"/>
            </a:rPr>
            <a:t>тимизации</a:t>
          </a:r>
          <a:r>
            <a:rPr lang="ru-RU" sz="1400" b="0" dirty="0" smtClean="0">
              <a:latin typeface="Times New Roman" pitchFamily="18" charset="0"/>
              <a:cs typeface="Times New Roman" pitchFamily="18" charset="0"/>
            </a:rPr>
            <a:t> РТ</a:t>
          </a:r>
          <a:endParaRPr lang="ru-RU" sz="1400" b="0" dirty="0">
            <a:latin typeface="Times New Roman" pitchFamily="18" charset="0"/>
            <a:cs typeface="Times New Roman" pitchFamily="18" charset="0"/>
          </a:endParaRPr>
        </a:p>
      </dgm:t>
    </dgm:pt>
    <dgm:pt modelId="{BE638557-99E8-46DF-8661-A104F2995999}" type="parTrans" cxnId="{9B28808F-C498-403A-89DA-4E30E916BB0A}">
      <dgm:prSet/>
      <dgm:spPr/>
      <dgm:t>
        <a:bodyPr/>
        <a:lstStyle/>
        <a:p>
          <a:endParaRPr lang="ru-RU"/>
        </a:p>
      </dgm:t>
    </dgm:pt>
    <dgm:pt modelId="{9324769C-B920-41A5-8487-FFE7F713E14D}" type="sibTrans" cxnId="{9B28808F-C498-403A-89DA-4E30E916BB0A}">
      <dgm:prSet/>
      <dgm:spPr/>
      <dgm:t>
        <a:bodyPr/>
        <a:lstStyle/>
        <a:p>
          <a:endParaRPr lang="ru-RU"/>
        </a:p>
      </dgm:t>
    </dgm:pt>
    <dgm:pt modelId="{571C6C86-DA17-475C-B047-CFDBC0B63C6B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400" b="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Внедрение цифровых технологий в  социально-трудовой сфере</a:t>
          </a:r>
          <a:endParaRPr lang="ru-RU" sz="1400" b="0" dirty="0"/>
        </a:p>
      </dgm:t>
    </dgm:pt>
    <dgm:pt modelId="{53AB40C4-8F16-45D0-8F5B-BC5964CD3F1F}" type="parTrans" cxnId="{031E0CBC-A3ED-44E1-8ED6-D5F6590F45BA}">
      <dgm:prSet/>
      <dgm:spPr/>
      <dgm:t>
        <a:bodyPr/>
        <a:lstStyle/>
        <a:p>
          <a:endParaRPr lang="ru-RU"/>
        </a:p>
      </dgm:t>
    </dgm:pt>
    <dgm:pt modelId="{758E9FC0-F4AE-409B-B72D-6D97C94553AA}" type="sibTrans" cxnId="{031E0CBC-A3ED-44E1-8ED6-D5F6590F45BA}">
      <dgm:prSet/>
      <dgm:spPr/>
      <dgm:t>
        <a:bodyPr/>
        <a:lstStyle/>
        <a:p>
          <a:endParaRPr lang="ru-RU"/>
        </a:p>
      </dgm:t>
    </dgm:pt>
    <dgm:pt modelId="{6F962687-430D-467B-A72F-02C671BF63F0}">
      <dgm:prSet phldrT="[Текст]" custT="1"/>
      <dgm:spPr/>
      <dgm:t>
        <a:bodyPr/>
        <a:lstStyle/>
        <a:p>
          <a:r>
            <a:rPr lang="ru-RU" sz="1400" b="0" dirty="0" err="1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Минимиза-ция</a:t>
          </a:r>
          <a:r>
            <a:rPr lang="ru-RU" sz="1400" b="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 рисков, связанных со снижением численно-</a:t>
          </a:r>
          <a:r>
            <a:rPr lang="ru-RU" sz="1400" b="0" dirty="0" err="1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сти</a:t>
          </a:r>
          <a:r>
            <a:rPr lang="ru-RU" sz="1400" b="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 граждан </a:t>
          </a:r>
          <a:r>
            <a:rPr lang="ru-RU" sz="1400" b="0" dirty="0" err="1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трудоспо-собного</a:t>
          </a:r>
          <a:r>
            <a:rPr lang="ru-RU" sz="1400" b="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 возраста</a:t>
          </a:r>
          <a:endParaRPr lang="ru-RU" sz="1400" b="0" dirty="0"/>
        </a:p>
      </dgm:t>
    </dgm:pt>
    <dgm:pt modelId="{4DA4CF15-51FC-4829-A3BA-CC3529962DDD}" type="parTrans" cxnId="{96456C17-48F7-4783-94C0-FE68EB281B71}">
      <dgm:prSet/>
      <dgm:spPr/>
      <dgm:t>
        <a:bodyPr/>
        <a:lstStyle/>
        <a:p>
          <a:endParaRPr lang="ru-RU"/>
        </a:p>
      </dgm:t>
    </dgm:pt>
    <dgm:pt modelId="{56F43D3B-AE7E-4E5A-A2B5-752E2EFBC7C2}" type="sibTrans" cxnId="{96456C17-48F7-4783-94C0-FE68EB281B71}">
      <dgm:prSet/>
      <dgm:spPr/>
      <dgm:t>
        <a:bodyPr/>
        <a:lstStyle/>
        <a:p>
          <a:endParaRPr lang="ru-RU"/>
        </a:p>
      </dgm:t>
    </dgm:pt>
    <dgm:pt modelId="{B442E47A-E7E9-48C7-A9A2-780AB9E63952}" type="pres">
      <dgm:prSet presAssocID="{2888D529-8298-4F27-87B3-169BCBA90B37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F44C485-830A-4FB9-ACBF-E9FAB7C35325}" type="pres">
      <dgm:prSet presAssocID="{EEBBFB05-BE8F-4D2B-B872-4CFC95D9777D}" presName="roof" presStyleLbl="dkBgShp" presStyleIdx="0" presStyleCnt="2" custLinFactNeighborX="3390" custLinFactNeighborY="0"/>
      <dgm:spPr/>
      <dgm:t>
        <a:bodyPr/>
        <a:lstStyle/>
        <a:p>
          <a:endParaRPr lang="ru-RU"/>
        </a:p>
      </dgm:t>
    </dgm:pt>
    <dgm:pt modelId="{DC0AF658-1E28-4A81-A9DB-60FBAEAA18CB}" type="pres">
      <dgm:prSet presAssocID="{EEBBFB05-BE8F-4D2B-B872-4CFC95D9777D}" presName="pillars" presStyleCnt="0"/>
      <dgm:spPr/>
    </dgm:pt>
    <dgm:pt modelId="{8CDFA82E-198C-435A-83FA-4AF8AFB60048}" type="pres">
      <dgm:prSet presAssocID="{EEBBFB05-BE8F-4D2B-B872-4CFC95D9777D}" presName="pillar1" presStyleLbl="node1" presStyleIdx="0" presStyleCnt="4" custLinFactNeighborX="-5236" custLinFactNeighborY="1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22E385-DCBB-4CB5-B127-267AA3EEB535}" type="pres">
      <dgm:prSet presAssocID="{32BA986A-E6E0-4170-824A-0E2EE307D859}" presName="pillar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BB84C5-36A1-4AC9-9AC8-1417FFE66B59}" type="pres">
      <dgm:prSet presAssocID="{6F962687-430D-467B-A72F-02C671BF63F0}" presName="pillar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01696E-67C1-4016-910F-31CF193FA3C2}" type="pres">
      <dgm:prSet presAssocID="{571C6C86-DA17-475C-B047-CFDBC0B63C6B}" presName="pillar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89AF68-780D-417A-9367-AA90EF89A331}" type="pres">
      <dgm:prSet presAssocID="{EEBBFB05-BE8F-4D2B-B872-4CFC95D9777D}" presName="base" presStyleLbl="dkBgShp" presStyleIdx="1" presStyleCnt="2"/>
      <dgm:spPr/>
    </dgm:pt>
  </dgm:ptLst>
  <dgm:cxnLst>
    <dgm:cxn modelId="{9409B0CA-3381-428E-B701-212BE8C56423}" type="presOf" srcId="{6F962687-430D-467B-A72F-02C671BF63F0}" destId="{F1BB84C5-36A1-4AC9-9AC8-1417FFE66B59}" srcOrd="0" destOrd="0" presId="urn:microsoft.com/office/officeart/2005/8/layout/hList3"/>
    <dgm:cxn modelId="{031E0CBC-A3ED-44E1-8ED6-D5F6590F45BA}" srcId="{EEBBFB05-BE8F-4D2B-B872-4CFC95D9777D}" destId="{571C6C86-DA17-475C-B047-CFDBC0B63C6B}" srcOrd="3" destOrd="0" parTransId="{53AB40C4-8F16-45D0-8F5B-BC5964CD3F1F}" sibTransId="{758E9FC0-F4AE-409B-B72D-6D97C94553AA}"/>
    <dgm:cxn modelId="{F020369B-6553-41BC-ABB7-B1236D232875}" type="presOf" srcId="{EEBBFB05-BE8F-4D2B-B872-4CFC95D9777D}" destId="{DF44C485-830A-4FB9-ACBF-E9FAB7C35325}" srcOrd="0" destOrd="0" presId="urn:microsoft.com/office/officeart/2005/8/layout/hList3"/>
    <dgm:cxn modelId="{621BFB83-D758-46E3-8A01-CD0A1E0307A6}" type="presOf" srcId="{571C6C86-DA17-475C-B047-CFDBC0B63C6B}" destId="{3901696E-67C1-4016-910F-31CF193FA3C2}" srcOrd="0" destOrd="0" presId="urn:microsoft.com/office/officeart/2005/8/layout/hList3"/>
    <dgm:cxn modelId="{96456C17-48F7-4783-94C0-FE68EB281B71}" srcId="{EEBBFB05-BE8F-4D2B-B872-4CFC95D9777D}" destId="{6F962687-430D-467B-A72F-02C671BF63F0}" srcOrd="2" destOrd="0" parTransId="{4DA4CF15-51FC-4829-A3BA-CC3529962DDD}" sibTransId="{56F43D3B-AE7E-4E5A-A2B5-752E2EFBC7C2}"/>
    <dgm:cxn modelId="{9B28808F-C498-403A-89DA-4E30E916BB0A}" srcId="{EEBBFB05-BE8F-4D2B-B872-4CFC95D9777D}" destId="{32BA986A-E6E0-4170-824A-0E2EE307D859}" srcOrd="1" destOrd="0" parTransId="{BE638557-99E8-46DF-8661-A104F2995999}" sibTransId="{9324769C-B920-41A5-8487-FFE7F713E14D}"/>
    <dgm:cxn modelId="{0F3D1762-3992-46F5-B488-0D239672B51C}" srcId="{EEBBFB05-BE8F-4D2B-B872-4CFC95D9777D}" destId="{A0E44AE7-42EC-405F-992C-95E45A360084}" srcOrd="0" destOrd="0" parTransId="{8F993709-6204-43F6-ACA3-4258A5717817}" sibTransId="{38A046A6-0D8F-495F-8EAE-07ECE01ABA43}"/>
    <dgm:cxn modelId="{2C34CFB3-86B9-4503-8D9D-7009F6B5B831}" type="presOf" srcId="{32BA986A-E6E0-4170-824A-0E2EE307D859}" destId="{0022E385-DCBB-4CB5-B127-267AA3EEB535}" srcOrd="0" destOrd="0" presId="urn:microsoft.com/office/officeart/2005/8/layout/hList3"/>
    <dgm:cxn modelId="{05190E91-5FD6-4F6A-9C3E-7922C05ACEB2}" type="presOf" srcId="{A0E44AE7-42EC-405F-992C-95E45A360084}" destId="{8CDFA82E-198C-435A-83FA-4AF8AFB60048}" srcOrd="0" destOrd="0" presId="urn:microsoft.com/office/officeart/2005/8/layout/hList3"/>
    <dgm:cxn modelId="{FC532E0F-CDD5-4BAB-9EC5-0E089BD1A4BC}" type="presOf" srcId="{2888D529-8298-4F27-87B3-169BCBA90B37}" destId="{B442E47A-E7E9-48C7-A9A2-780AB9E63952}" srcOrd="0" destOrd="0" presId="urn:microsoft.com/office/officeart/2005/8/layout/hList3"/>
    <dgm:cxn modelId="{B3C2767F-7963-47DD-98FD-14465F3D48AB}" srcId="{2888D529-8298-4F27-87B3-169BCBA90B37}" destId="{EEBBFB05-BE8F-4D2B-B872-4CFC95D9777D}" srcOrd="0" destOrd="0" parTransId="{325208B8-7C87-49ED-9EFF-E5B37B12FA26}" sibTransId="{876C17F9-A1E4-40D8-B520-B50E548A99F3}"/>
    <dgm:cxn modelId="{4EAE4B38-2CDB-4D4C-ABC8-4C8AB35B60D8}" type="presParOf" srcId="{B442E47A-E7E9-48C7-A9A2-780AB9E63952}" destId="{DF44C485-830A-4FB9-ACBF-E9FAB7C35325}" srcOrd="0" destOrd="0" presId="urn:microsoft.com/office/officeart/2005/8/layout/hList3"/>
    <dgm:cxn modelId="{1A17BD2B-A102-4D6C-AE92-ECB9B0D3DDF6}" type="presParOf" srcId="{B442E47A-E7E9-48C7-A9A2-780AB9E63952}" destId="{DC0AF658-1E28-4A81-A9DB-60FBAEAA18CB}" srcOrd="1" destOrd="0" presId="urn:microsoft.com/office/officeart/2005/8/layout/hList3"/>
    <dgm:cxn modelId="{08833F21-2C1F-4ADA-A85D-6FB0124923C9}" type="presParOf" srcId="{DC0AF658-1E28-4A81-A9DB-60FBAEAA18CB}" destId="{8CDFA82E-198C-435A-83FA-4AF8AFB60048}" srcOrd="0" destOrd="0" presId="urn:microsoft.com/office/officeart/2005/8/layout/hList3"/>
    <dgm:cxn modelId="{C5847756-5621-495A-B64C-638DD2B7C457}" type="presParOf" srcId="{DC0AF658-1E28-4A81-A9DB-60FBAEAA18CB}" destId="{0022E385-DCBB-4CB5-B127-267AA3EEB535}" srcOrd="1" destOrd="0" presId="urn:microsoft.com/office/officeart/2005/8/layout/hList3"/>
    <dgm:cxn modelId="{5AB3F492-C3DA-419F-A20E-4E8E7DCC9AAF}" type="presParOf" srcId="{DC0AF658-1E28-4A81-A9DB-60FBAEAA18CB}" destId="{F1BB84C5-36A1-4AC9-9AC8-1417FFE66B59}" srcOrd="2" destOrd="0" presId="urn:microsoft.com/office/officeart/2005/8/layout/hList3"/>
    <dgm:cxn modelId="{F5D4B531-CC6D-433C-8378-F3F0434D50C3}" type="presParOf" srcId="{DC0AF658-1E28-4A81-A9DB-60FBAEAA18CB}" destId="{3901696E-67C1-4016-910F-31CF193FA3C2}" srcOrd="3" destOrd="0" presId="urn:microsoft.com/office/officeart/2005/8/layout/hList3"/>
    <dgm:cxn modelId="{542DE2F0-64C3-4E94-BCE9-F6C7C28D3672}" type="presParOf" srcId="{B442E47A-E7E9-48C7-A9A2-780AB9E63952}" destId="{B189AF68-780D-417A-9367-AA90EF89A331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888D529-8298-4F27-87B3-169BCBA90B37}" type="doc">
      <dgm:prSet loTypeId="urn:microsoft.com/office/officeart/2005/8/layout/hList3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EBBFB05-BE8F-4D2B-B872-4CFC95D9777D}">
      <dgm:prSet phldrT="[Текст]"/>
      <dgm:spPr/>
      <dgm:t>
        <a:bodyPr/>
        <a:lstStyle/>
        <a:p>
          <a:r>
            <a:rPr lang="ru-RU" dirty="0" smtClean="0"/>
            <a:t>Центры занятости и деловой активности</a:t>
          </a:r>
          <a:endParaRPr lang="ru-RU" dirty="0"/>
        </a:p>
      </dgm:t>
    </dgm:pt>
    <dgm:pt modelId="{325208B8-7C87-49ED-9EFF-E5B37B12FA26}" type="parTrans" cxnId="{B3C2767F-7963-47DD-98FD-14465F3D48AB}">
      <dgm:prSet/>
      <dgm:spPr/>
      <dgm:t>
        <a:bodyPr/>
        <a:lstStyle/>
        <a:p>
          <a:endParaRPr lang="ru-RU"/>
        </a:p>
      </dgm:t>
    </dgm:pt>
    <dgm:pt modelId="{876C17F9-A1E4-40D8-B520-B50E548A99F3}" type="sibTrans" cxnId="{B3C2767F-7963-47DD-98FD-14465F3D48AB}">
      <dgm:prSet/>
      <dgm:spPr/>
      <dgm:t>
        <a:bodyPr/>
        <a:lstStyle/>
        <a:p>
          <a:endParaRPr lang="ru-RU"/>
        </a:p>
      </dgm:t>
    </dgm:pt>
    <dgm:pt modelId="{32BA986A-E6E0-4170-824A-0E2EE307D859}">
      <dgm:prSet phldrT="[Текст]" custT="1"/>
      <dgm:spPr/>
      <dgm:t>
        <a:bodyPr/>
        <a:lstStyle/>
        <a:p>
          <a:r>
            <a:rPr lang="ru-RU" sz="1400" b="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Содействие созданию и сохранению  высокопроизводительных рабочих мест,  </a:t>
          </a:r>
          <a:r>
            <a:rPr lang="ru-RU" sz="1400" b="0" dirty="0" err="1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расши-ряющих</a:t>
          </a:r>
          <a:r>
            <a:rPr lang="ru-RU" sz="1400" b="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 возможно-</a:t>
          </a:r>
          <a:r>
            <a:rPr lang="ru-RU" sz="1400" b="0" dirty="0" err="1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сти</a:t>
          </a:r>
          <a:r>
            <a:rPr lang="ru-RU" sz="1400" b="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 для  </a:t>
          </a:r>
          <a:r>
            <a:rPr lang="ru-RU" sz="1400" b="0" dirty="0" err="1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пол-ной</a:t>
          </a:r>
          <a:r>
            <a:rPr lang="ru-RU" sz="1400" b="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, </a:t>
          </a:r>
          <a:r>
            <a:rPr lang="ru-RU" sz="1400" b="0" dirty="0" err="1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проду-ктивной</a:t>
          </a:r>
          <a:r>
            <a:rPr lang="ru-RU" sz="1400" b="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 и легально  </a:t>
          </a:r>
          <a:r>
            <a:rPr lang="ru-RU" sz="1400" b="0" dirty="0" err="1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оплачи-ваемой</a:t>
          </a:r>
          <a:r>
            <a:rPr lang="ru-RU" sz="1400" b="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 занятости</a:t>
          </a:r>
          <a:endParaRPr lang="ru-RU" sz="1400" b="0" dirty="0">
            <a:latin typeface="Times New Roman" pitchFamily="18" charset="0"/>
            <a:ea typeface="Times New Roman" pitchFamily="18" charset="0"/>
            <a:cs typeface="Times New Roman" pitchFamily="18" charset="0"/>
          </a:endParaRPr>
        </a:p>
      </dgm:t>
    </dgm:pt>
    <dgm:pt modelId="{BE638557-99E8-46DF-8661-A104F2995999}" type="parTrans" cxnId="{9B28808F-C498-403A-89DA-4E30E916BB0A}">
      <dgm:prSet/>
      <dgm:spPr/>
      <dgm:t>
        <a:bodyPr/>
        <a:lstStyle/>
        <a:p>
          <a:endParaRPr lang="ru-RU"/>
        </a:p>
      </dgm:t>
    </dgm:pt>
    <dgm:pt modelId="{9324769C-B920-41A5-8487-FFE7F713E14D}" type="sibTrans" cxnId="{9B28808F-C498-403A-89DA-4E30E916BB0A}">
      <dgm:prSet/>
      <dgm:spPr/>
      <dgm:t>
        <a:bodyPr/>
        <a:lstStyle/>
        <a:p>
          <a:endParaRPr lang="ru-RU"/>
        </a:p>
      </dgm:t>
    </dgm:pt>
    <dgm:pt modelId="{1BD60D0C-6AC3-4DAC-A557-06B33C7A7530}">
      <dgm:prSet phldrT="[Текст]" custT="1"/>
      <dgm:spPr/>
      <dgm:t>
        <a:bodyPr/>
        <a:lstStyle/>
        <a:p>
          <a:r>
            <a:rPr lang="ru-RU" sz="1400" b="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Содействие  </a:t>
          </a:r>
          <a:r>
            <a:rPr lang="ru-RU" sz="1400" b="0" dirty="0" err="1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формиро-ванию</a:t>
          </a:r>
          <a:r>
            <a:rPr lang="ru-RU" sz="1400" b="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  </a:t>
          </a:r>
          <a:r>
            <a:rPr lang="ru-RU" sz="1400" b="0" dirty="0" err="1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эффектив-ного</a:t>
          </a:r>
          <a:r>
            <a:rPr lang="ru-RU" sz="1400" b="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,  </a:t>
          </a:r>
          <a:r>
            <a:rPr lang="ru-RU" sz="1400" b="0" dirty="0" err="1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конкуренто</a:t>
          </a:r>
          <a:r>
            <a:rPr lang="ru-RU" sz="1400" b="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-способного  </a:t>
          </a:r>
          <a:r>
            <a:rPr lang="ru-RU" sz="1400" b="0" dirty="0" err="1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предложе-ния</a:t>
          </a:r>
          <a:r>
            <a:rPr lang="ru-RU" sz="1400" b="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 рабочей  силы на рынке труда</a:t>
          </a:r>
          <a:endParaRPr lang="ru-RU" sz="1400" b="0" dirty="0">
            <a:latin typeface="Times New Roman" pitchFamily="18" charset="0"/>
            <a:ea typeface="Times New Roman" pitchFamily="18" charset="0"/>
            <a:cs typeface="Times New Roman" pitchFamily="18" charset="0"/>
          </a:endParaRPr>
        </a:p>
      </dgm:t>
    </dgm:pt>
    <dgm:pt modelId="{9FAD31D9-D6C2-46F9-8A49-B7A88DB71E55}" type="parTrans" cxnId="{A5869AD4-B02E-4B67-91FE-1014F8734B2B}">
      <dgm:prSet/>
      <dgm:spPr/>
      <dgm:t>
        <a:bodyPr/>
        <a:lstStyle/>
        <a:p>
          <a:endParaRPr lang="ru-RU"/>
        </a:p>
      </dgm:t>
    </dgm:pt>
    <dgm:pt modelId="{F5B83383-BA2D-438F-8257-3FB01AA31B84}" type="sibTrans" cxnId="{A5869AD4-B02E-4B67-91FE-1014F8734B2B}">
      <dgm:prSet/>
      <dgm:spPr/>
      <dgm:t>
        <a:bodyPr/>
        <a:lstStyle/>
        <a:p>
          <a:endParaRPr lang="ru-RU"/>
        </a:p>
      </dgm:t>
    </dgm:pt>
    <dgm:pt modelId="{1E1129E9-BDF7-44B8-AF91-8E20EAC6DD72}">
      <dgm:prSet phldrT="[Текст]" custT="1"/>
      <dgm:spPr/>
      <dgm:t>
        <a:bodyPr/>
        <a:lstStyle/>
        <a:p>
          <a:r>
            <a:rPr lang="ru-RU" sz="1400" b="0" dirty="0" err="1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Обеспече-ние</a:t>
          </a:r>
          <a:r>
            <a:rPr lang="ru-RU" sz="1400" b="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 доступности </a:t>
          </a:r>
          <a:r>
            <a:rPr lang="ru-RU" sz="1400" b="0" dirty="0" err="1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гос.услуг</a:t>
          </a:r>
          <a:r>
            <a:rPr lang="ru-RU" sz="1400" b="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  в сфере занятости и повышения  </a:t>
          </a:r>
          <a:r>
            <a:rPr lang="ru-RU" sz="1400" b="0" dirty="0" err="1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экономи</a:t>
          </a:r>
          <a:r>
            <a:rPr lang="ru-RU" sz="1400" b="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-ческой активности всех  категорий граждан</a:t>
          </a:r>
          <a:endParaRPr lang="ru-RU" sz="1400" b="0" dirty="0">
            <a:latin typeface="Times New Roman" pitchFamily="18" charset="0"/>
            <a:ea typeface="Times New Roman" pitchFamily="18" charset="0"/>
            <a:cs typeface="Times New Roman" pitchFamily="18" charset="0"/>
          </a:endParaRPr>
        </a:p>
      </dgm:t>
    </dgm:pt>
    <dgm:pt modelId="{E2170198-1600-4274-B90D-F4589A487841}" type="parTrans" cxnId="{CE6AEC1B-6820-494F-9681-35625070BEEA}">
      <dgm:prSet/>
      <dgm:spPr/>
      <dgm:t>
        <a:bodyPr/>
        <a:lstStyle/>
        <a:p>
          <a:endParaRPr lang="ru-RU"/>
        </a:p>
      </dgm:t>
    </dgm:pt>
    <dgm:pt modelId="{BB1DE690-3896-4087-8FDB-D1E5CC5A4256}" type="sibTrans" cxnId="{CE6AEC1B-6820-494F-9681-35625070BEEA}">
      <dgm:prSet/>
      <dgm:spPr/>
      <dgm:t>
        <a:bodyPr/>
        <a:lstStyle/>
        <a:p>
          <a:endParaRPr lang="ru-RU"/>
        </a:p>
      </dgm:t>
    </dgm:pt>
    <dgm:pt modelId="{353B7F60-F59D-47B6-AC76-5FA24BFFB32C}">
      <dgm:prSet phldrT="[Текст]" custT="1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ru-RU" sz="1400" b="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Сокращение  дисбаланса между  спросом и </a:t>
          </a:r>
          <a:r>
            <a:rPr lang="ru-RU" sz="1400" b="0" dirty="0" err="1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предложе-нием</a:t>
          </a:r>
          <a:r>
            <a:rPr lang="ru-RU" sz="1400" b="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  на рынке труда, </a:t>
          </a:r>
          <a:r>
            <a:rPr lang="ru-RU" sz="1400" b="0" dirty="0" err="1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минимиза-ция</a:t>
          </a:r>
          <a:r>
            <a:rPr lang="ru-RU" sz="1400" b="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 дефицита кадров</a:t>
          </a:r>
          <a:endParaRPr lang="ru-RU" sz="1400" b="0" dirty="0">
            <a:latin typeface="Times New Roman" pitchFamily="18" charset="0"/>
            <a:ea typeface="Times New Roman" pitchFamily="18" charset="0"/>
            <a:cs typeface="Times New Roman" pitchFamily="18" charset="0"/>
          </a:endParaRPr>
        </a:p>
      </dgm:t>
    </dgm:pt>
    <dgm:pt modelId="{C193C50A-45D2-4AA0-8467-0E2E581B3041}" type="parTrans" cxnId="{70913990-0011-4852-BF05-5CF340C7DF08}">
      <dgm:prSet/>
      <dgm:spPr/>
      <dgm:t>
        <a:bodyPr/>
        <a:lstStyle/>
        <a:p>
          <a:endParaRPr lang="ru-RU"/>
        </a:p>
      </dgm:t>
    </dgm:pt>
    <dgm:pt modelId="{B233A050-094C-4083-87CC-FA0A8265D30B}" type="sibTrans" cxnId="{70913990-0011-4852-BF05-5CF340C7DF08}">
      <dgm:prSet/>
      <dgm:spPr/>
      <dgm:t>
        <a:bodyPr/>
        <a:lstStyle/>
        <a:p>
          <a:endParaRPr lang="ru-RU"/>
        </a:p>
      </dgm:t>
    </dgm:pt>
    <dgm:pt modelId="{B442E47A-E7E9-48C7-A9A2-780AB9E63952}" type="pres">
      <dgm:prSet presAssocID="{2888D529-8298-4F27-87B3-169BCBA90B37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F44C485-830A-4FB9-ACBF-E9FAB7C35325}" type="pres">
      <dgm:prSet presAssocID="{EEBBFB05-BE8F-4D2B-B872-4CFC95D9777D}" presName="roof" presStyleLbl="dkBgShp" presStyleIdx="0" presStyleCnt="2" custScaleY="102588" custLinFactNeighborX="388" custLinFactNeighborY="1294"/>
      <dgm:spPr/>
      <dgm:t>
        <a:bodyPr/>
        <a:lstStyle/>
        <a:p>
          <a:endParaRPr lang="ru-RU"/>
        </a:p>
      </dgm:t>
    </dgm:pt>
    <dgm:pt modelId="{DC0AF658-1E28-4A81-A9DB-60FBAEAA18CB}" type="pres">
      <dgm:prSet presAssocID="{EEBBFB05-BE8F-4D2B-B872-4CFC95D9777D}" presName="pillars" presStyleCnt="0"/>
      <dgm:spPr/>
    </dgm:pt>
    <dgm:pt modelId="{8CDFA82E-198C-435A-83FA-4AF8AFB60048}" type="pres">
      <dgm:prSet presAssocID="{EEBBFB05-BE8F-4D2B-B872-4CFC95D9777D}" presName="pillar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B37444-832D-4E1B-A959-E9AACBFF64E1}" type="pres">
      <dgm:prSet presAssocID="{1BD60D0C-6AC3-4DAC-A557-06B33C7A7530}" presName="pillar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93A4FE-0DD4-4351-8626-D7217E5DD937}" type="pres">
      <dgm:prSet presAssocID="{1E1129E9-BDF7-44B8-AF91-8E20EAC6DD72}" presName="pillar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40905F-C28F-4CD5-9146-B27617C78C2D}" type="pres">
      <dgm:prSet presAssocID="{353B7F60-F59D-47B6-AC76-5FA24BFFB32C}" presName="pillar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89AF68-780D-417A-9367-AA90EF89A331}" type="pres">
      <dgm:prSet presAssocID="{EEBBFB05-BE8F-4D2B-B872-4CFC95D9777D}" presName="base" presStyleLbl="dkBgShp" presStyleIdx="1" presStyleCnt="2"/>
      <dgm:spPr/>
    </dgm:pt>
  </dgm:ptLst>
  <dgm:cxnLst>
    <dgm:cxn modelId="{4848F187-33FE-4329-8867-3D9643A887C9}" type="presOf" srcId="{EEBBFB05-BE8F-4D2B-B872-4CFC95D9777D}" destId="{DF44C485-830A-4FB9-ACBF-E9FAB7C35325}" srcOrd="0" destOrd="0" presId="urn:microsoft.com/office/officeart/2005/8/layout/hList3"/>
    <dgm:cxn modelId="{6C26810D-69AE-4B3C-8E50-98799169E85C}" type="presOf" srcId="{353B7F60-F59D-47B6-AC76-5FA24BFFB32C}" destId="{9740905F-C28F-4CD5-9146-B27617C78C2D}" srcOrd="0" destOrd="0" presId="urn:microsoft.com/office/officeart/2005/8/layout/hList3"/>
    <dgm:cxn modelId="{CE6AEC1B-6820-494F-9681-35625070BEEA}" srcId="{EEBBFB05-BE8F-4D2B-B872-4CFC95D9777D}" destId="{1E1129E9-BDF7-44B8-AF91-8E20EAC6DD72}" srcOrd="2" destOrd="0" parTransId="{E2170198-1600-4274-B90D-F4589A487841}" sibTransId="{BB1DE690-3896-4087-8FDB-D1E5CC5A4256}"/>
    <dgm:cxn modelId="{6E997827-5862-46D3-95B9-BAD6AD1FC3CD}" type="presOf" srcId="{1E1129E9-BDF7-44B8-AF91-8E20EAC6DD72}" destId="{8893A4FE-0DD4-4351-8626-D7217E5DD937}" srcOrd="0" destOrd="0" presId="urn:microsoft.com/office/officeart/2005/8/layout/hList3"/>
    <dgm:cxn modelId="{A5869AD4-B02E-4B67-91FE-1014F8734B2B}" srcId="{EEBBFB05-BE8F-4D2B-B872-4CFC95D9777D}" destId="{1BD60D0C-6AC3-4DAC-A557-06B33C7A7530}" srcOrd="1" destOrd="0" parTransId="{9FAD31D9-D6C2-46F9-8A49-B7A88DB71E55}" sibTransId="{F5B83383-BA2D-438F-8257-3FB01AA31B84}"/>
    <dgm:cxn modelId="{AB33CE71-4C60-4755-A098-BF70396EEF9A}" type="presOf" srcId="{32BA986A-E6E0-4170-824A-0E2EE307D859}" destId="{8CDFA82E-198C-435A-83FA-4AF8AFB60048}" srcOrd="0" destOrd="0" presId="urn:microsoft.com/office/officeart/2005/8/layout/hList3"/>
    <dgm:cxn modelId="{549F418E-89F4-4B70-8188-40086F05814B}" type="presOf" srcId="{2888D529-8298-4F27-87B3-169BCBA90B37}" destId="{B442E47A-E7E9-48C7-A9A2-780AB9E63952}" srcOrd="0" destOrd="0" presId="urn:microsoft.com/office/officeart/2005/8/layout/hList3"/>
    <dgm:cxn modelId="{9B28808F-C498-403A-89DA-4E30E916BB0A}" srcId="{EEBBFB05-BE8F-4D2B-B872-4CFC95D9777D}" destId="{32BA986A-E6E0-4170-824A-0E2EE307D859}" srcOrd="0" destOrd="0" parTransId="{BE638557-99E8-46DF-8661-A104F2995999}" sibTransId="{9324769C-B920-41A5-8487-FFE7F713E14D}"/>
    <dgm:cxn modelId="{13D0BEBF-9827-41B9-A734-E14EE27D9B2A}" type="presOf" srcId="{1BD60D0C-6AC3-4DAC-A557-06B33C7A7530}" destId="{0AB37444-832D-4E1B-A959-E9AACBFF64E1}" srcOrd="0" destOrd="0" presId="urn:microsoft.com/office/officeart/2005/8/layout/hList3"/>
    <dgm:cxn modelId="{70913990-0011-4852-BF05-5CF340C7DF08}" srcId="{EEBBFB05-BE8F-4D2B-B872-4CFC95D9777D}" destId="{353B7F60-F59D-47B6-AC76-5FA24BFFB32C}" srcOrd="3" destOrd="0" parTransId="{C193C50A-45D2-4AA0-8467-0E2E581B3041}" sibTransId="{B233A050-094C-4083-87CC-FA0A8265D30B}"/>
    <dgm:cxn modelId="{B3C2767F-7963-47DD-98FD-14465F3D48AB}" srcId="{2888D529-8298-4F27-87B3-169BCBA90B37}" destId="{EEBBFB05-BE8F-4D2B-B872-4CFC95D9777D}" srcOrd="0" destOrd="0" parTransId="{325208B8-7C87-49ED-9EFF-E5B37B12FA26}" sibTransId="{876C17F9-A1E4-40D8-B520-B50E548A99F3}"/>
    <dgm:cxn modelId="{719158A0-A91D-44C9-B2B0-48B352773426}" type="presParOf" srcId="{B442E47A-E7E9-48C7-A9A2-780AB9E63952}" destId="{DF44C485-830A-4FB9-ACBF-E9FAB7C35325}" srcOrd="0" destOrd="0" presId="urn:microsoft.com/office/officeart/2005/8/layout/hList3"/>
    <dgm:cxn modelId="{C056CBEE-D94D-4BC8-A30B-D57F95BFDB3C}" type="presParOf" srcId="{B442E47A-E7E9-48C7-A9A2-780AB9E63952}" destId="{DC0AF658-1E28-4A81-A9DB-60FBAEAA18CB}" srcOrd="1" destOrd="0" presId="urn:microsoft.com/office/officeart/2005/8/layout/hList3"/>
    <dgm:cxn modelId="{3BD77912-289D-443F-A8CD-801ECE5D4558}" type="presParOf" srcId="{DC0AF658-1E28-4A81-A9DB-60FBAEAA18CB}" destId="{8CDFA82E-198C-435A-83FA-4AF8AFB60048}" srcOrd="0" destOrd="0" presId="urn:microsoft.com/office/officeart/2005/8/layout/hList3"/>
    <dgm:cxn modelId="{1B0523E5-325D-4793-A75E-CED920DF53AC}" type="presParOf" srcId="{DC0AF658-1E28-4A81-A9DB-60FBAEAA18CB}" destId="{0AB37444-832D-4E1B-A959-E9AACBFF64E1}" srcOrd="1" destOrd="0" presId="urn:microsoft.com/office/officeart/2005/8/layout/hList3"/>
    <dgm:cxn modelId="{8592E699-66D2-446D-8721-0BDE09CA103F}" type="presParOf" srcId="{DC0AF658-1E28-4A81-A9DB-60FBAEAA18CB}" destId="{8893A4FE-0DD4-4351-8626-D7217E5DD937}" srcOrd="2" destOrd="0" presId="urn:microsoft.com/office/officeart/2005/8/layout/hList3"/>
    <dgm:cxn modelId="{3189AEA4-EA91-412A-959F-51EC294E7312}" type="presParOf" srcId="{DC0AF658-1E28-4A81-A9DB-60FBAEAA18CB}" destId="{9740905F-C28F-4CD5-9146-B27617C78C2D}" srcOrd="3" destOrd="0" presId="urn:microsoft.com/office/officeart/2005/8/layout/hList3"/>
    <dgm:cxn modelId="{31C986DF-55E6-4A68-AB4E-7575EE8272FB}" type="presParOf" srcId="{B442E47A-E7E9-48C7-A9A2-780AB9E63952}" destId="{B189AF68-780D-417A-9367-AA90EF89A331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6DDF0CD-F2FC-4916-A6B1-203D266559AD}" type="doc">
      <dgm:prSet loTypeId="urn:microsoft.com/office/officeart/2005/8/layout/chevron2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CF26F4C-CB85-48AB-8BB8-05F4EDA2F02F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390B158C-9E95-43AF-9060-4B7EBE5FC275}" type="parTrans" cxnId="{466A5BA5-74A5-4552-89D0-01B18767CED9}">
      <dgm:prSet/>
      <dgm:spPr/>
      <dgm:t>
        <a:bodyPr/>
        <a:lstStyle/>
        <a:p>
          <a:endParaRPr lang="ru-RU"/>
        </a:p>
      </dgm:t>
    </dgm:pt>
    <dgm:pt modelId="{084D7CCA-F935-4AD2-A651-10C1BF5FE903}" type="sibTrans" cxnId="{466A5BA5-74A5-4552-89D0-01B18767CED9}">
      <dgm:prSet/>
      <dgm:spPr/>
      <dgm:t>
        <a:bodyPr/>
        <a:lstStyle/>
        <a:p>
          <a:endParaRPr lang="ru-RU"/>
        </a:p>
      </dgm:t>
    </dgm:pt>
    <dgm:pt modelId="{3E7C24FD-99ED-448B-A834-1AA98565BD3D}">
      <dgm:prSet phldrT="[Текст]"/>
      <dgm:spPr/>
      <dgm:t>
        <a:bodyPr/>
        <a:lstStyle/>
        <a:p>
          <a:r>
            <a:rPr lang="ru-RU" dirty="0" smtClean="0"/>
            <a:t> формирование системы эффективного противодействия негативным демографическим структурным сдвигам, в том числе за счет привлечения в регион трудовых мигрантов </a:t>
          </a:r>
          <a:endParaRPr lang="ru-RU" dirty="0"/>
        </a:p>
      </dgm:t>
    </dgm:pt>
    <dgm:pt modelId="{FF4CC685-3DAD-42F7-BD3E-5A38D1470820}" type="parTrans" cxnId="{02B2EA7E-D21E-448D-B29F-F5CBED0D726E}">
      <dgm:prSet/>
      <dgm:spPr/>
      <dgm:t>
        <a:bodyPr/>
        <a:lstStyle/>
        <a:p>
          <a:endParaRPr lang="ru-RU"/>
        </a:p>
      </dgm:t>
    </dgm:pt>
    <dgm:pt modelId="{69C14E15-9472-4ADF-8EA2-90D23B8C8DC8}" type="sibTrans" cxnId="{02B2EA7E-D21E-448D-B29F-F5CBED0D726E}">
      <dgm:prSet/>
      <dgm:spPr/>
      <dgm:t>
        <a:bodyPr/>
        <a:lstStyle/>
        <a:p>
          <a:endParaRPr lang="ru-RU"/>
        </a:p>
      </dgm:t>
    </dgm:pt>
    <dgm:pt modelId="{C78F7948-75A2-4102-A99D-C5C897818020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42F2ABBA-BCB3-43DF-A647-137309EA5000}" type="parTrans" cxnId="{0C9D7861-1B7F-4A66-89AE-AAC65C901E9D}">
      <dgm:prSet/>
      <dgm:spPr/>
      <dgm:t>
        <a:bodyPr/>
        <a:lstStyle/>
        <a:p>
          <a:endParaRPr lang="ru-RU"/>
        </a:p>
      </dgm:t>
    </dgm:pt>
    <dgm:pt modelId="{446D1F89-0FFC-472F-B083-FFC01524A0D5}" type="sibTrans" cxnId="{0C9D7861-1B7F-4A66-89AE-AAC65C901E9D}">
      <dgm:prSet/>
      <dgm:spPr/>
      <dgm:t>
        <a:bodyPr/>
        <a:lstStyle/>
        <a:p>
          <a:endParaRPr lang="ru-RU"/>
        </a:p>
      </dgm:t>
    </dgm:pt>
    <dgm:pt modelId="{E7AC8F02-AE63-45A2-92A4-B2F33D7A06D2}">
      <dgm:prSet phldrT="[Текст]"/>
      <dgm:spPr/>
      <dgm:t>
        <a:bodyPr/>
        <a:lstStyle/>
        <a:p>
          <a:r>
            <a:rPr lang="ru-RU" dirty="0" smtClean="0"/>
            <a:t> создание условий для реализации в полной мере принципов достойного труда и повышения уровня жизни населения</a:t>
          </a:r>
          <a:endParaRPr lang="ru-RU" dirty="0"/>
        </a:p>
      </dgm:t>
    </dgm:pt>
    <dgm:pt modelId="{2A17AA7E-EE50-4BB3-9D8C-F7E7383C7C73}" type="parTrans" cxnId="{4D182146-358C-4FA2-8912-BEFED2C0BD2B}">
      <dgm:prSet/>
      <dgm:spPr/>
      <dgm:t>
        <a:bodyPr/>
        <a:lstStyle/>
        <a:p>
          <a:endParaRPr lang="ru-RU"/>
        </a:p>
      </dgm:t>
    </dgm:pt>
    <dgm:pt modelId="{1CDD28B2-CD3D-4A82-A78D-A72740248B55}" type="sibTrans" cxnId="{4D182146-358C-4FA2-8912-BEFED2C0BD2B}">
      <dgm:prSet/>
      <dgm:spPr/>
      <dgm:t>
        <a:bodyPr/>
        <a:lstStyle/>
        <a:p>
          <a:endParaRPr lang="ru-RU"/>
        </a:p>
      </dgm:t>
    </dgm:pt>
    <dgm:pt modelId="{E337B306-AE6B-4B39-98D3-A850B5CBEA98}">
      <dgm:prSet phldrT="[Текст]"/>
      <dgm:spPr/>
      <dgm:t>
        <a:bodyPr/>
        <a:lstStyle/>
        <a:p>
          <a:r>
            <a:rPr lang="ru-RU" dirty="0" smtClean="0"/>
            <a:t> </a:t>
          </a:r>
          <a:endParaRPr lang="ru-RU" dirty="0"/>
        </a:p>
      </dgm:t>
    </dgm:pt>
    <dgm:pt modelId="{5EB5BFAE-D33E-42BB-910B-4FA7A6C7DD0E}" type="parTrans" cxnId="{0959E441-8A8B-4A9F-B024-FBD1F0DB921E}">
      <dgm:prSet/>
      <dgm:spPr/>
      <dgm:t>
        <a:bodyPr/>
        <a:lstStyle/>
        <a:p>
          <a:endParaRPr lang="ru-RU"/>
        </a:p>
      </dgm:t>
    </dgm:pt>
    <dgm:pt modelId="{0136578D-230F-4D42-9E57-74611BCBC30F}" type="sibTrans" cxnId="{0959E441-8A8B-4A9F-B024-FBD1F0DB921E}">
      <dgm:prSet/>
      <dgm:spPr/>
      <dgm:t>
        <a:bodyPr/>
        <a:lstStyle/>
        <a:p>
          <a:endParaRPr lang="ru-RU"/>
        </a:p>
      </dgm:t>
    </dgm:pt>
    <dgm:pt modelId="{F0B73F28-2B7E-4EFE-A6CD-0650E1354A63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 выстраивание системы эффективного взаимодействия между рынком труда и рынком образовательных услуг</a:t>
          </a:r>
          <a:endParaRPr lang="ru-RU" dirty="0"/>
        </a:p>
      </dgm:t>
    </dgm:pt>
    <dgm:pt modelId="{44B50597-2BAC-495F-9A41-844C1419BF01}" type="parTrans" cxnId="{E8AEB1BE-5F51-46AF-B46B-474F419CB739}">
      <dgm:prSet/>
      <dgm:spPr/>
      <dgm:t>
        <a:bodyPr/>
        <a:lstStyle/>
        <a:p>
          <a:endParaRPr lang="ru-RU"/>
        </a:p>
      </dgm:t>
    </dgm:pt>
    <dgm:pt modelId="{47B58E54-FD42-4D7F-B9DF-E21E70432932}" type="sibTrans" cxnId="{E8AEB1BE-5F51-46AF-B46B-474F419CB739}">
      <dgm:prSet/>
      <dgm:spPr/>
      <dgm:t>
        <a:bodyPr/>
        <a:lstStyle/>
        <a:p>
          <a:endParaRPr lang="ru-RU"/>
        </a:p>
      </dgm:t>
    </dgm:pt>
    <dgm:pt modelId="{375EF9AC-6459-4C3D-92F3-0CAF5EEB946C}">
      <dgm:prSet phldrT="[Текст]"/>
      <dgm:spPr/>
      <dgm:t>
        <a:bodyPr/>
        <a:lstStyle/>
        <a:p>
          <a:endParaRPr lang="ru-RU" dirty="0"/>
        </a:p>
      </dgm:t>
    </dgm:pt>
    <dgm:pt modelId="{D6AC30A7-9839-472D-8EA7-95C4068228A3}" type="parTrans" cxnId="{25764400-0007-4503-84C0-4856A71E3485}">
      <dgm:prSet/>
      <dgm:spPr/>
      <dgm:t>
        <a:bodyPr/>
        <a:lstStyle/>
        <a:p>
          <a:endParaRPr lang="ru-RU"/>
        </a:p>
      </dgm:t>
    </dgm:pt>
    <dgm:pt modelId="{911C5E9C-2639-41ED-A568-6947DAF0B32B}" type="sibTrans" cxnId="{25764400-0007-4503-84C0-4856A71E3485}">
      <dgm:prSet/>
      <dgm:spPr/>
      <dgm:t>
        <a:bodyPr/>
        <a:lstStyle/>
        <a:p>
          <a:endParaRPr lang="ru-RU"/>
        </a:p>
      </dgm:t>
    </dgm:pt>
    <dgm:pt modelId="{AB6C877F-761F-463C-8861-335E9225A798}">
      <dgm:prSet phldrT="[Текст]"/>
      <dgm:spPr/>
      <dgm:t>
        <a:bodyPr/>
        <a:lstStyle/>
        <a:p>
          <a:endParaRPr lang="ru-RU" dirty="0"/>
        </a:p>
      </dgm:t>
    </dgm:pt>
    <dgm:pt modelId="{E08ED2A6-C104-47AC-93D6-4E0514C61D45}" type="parTrans" cxnId="{23F6E9D6-F129-4810-9FCD-6B431194EC36}">
      <dgm:prSet/>
      <dgm:spPr/>
      <dgm:t>
        <a:bodyPr/>
        <a:lstStyle/>
        <a:p>
          <a:endParaRPr lang="ru-RU"/>
        </a:p>
      </dgm:t>
    </dgm:pt>
    <dgm:pt modelId="{16D840D4-6C53-40A7-9FA4-B9270E3CC7F1}" type="sibTrans" cxnId="{23F6E9D6-F129-4810-9FCD-6B431194EC36}">
      <dgm:prSet/>
      <dgm:spPr/>
      <dgm:t>
        <a:bodyPr/>
        <a:lstStyle/>
        <a:p>
          <a:endParaRPr lang="ru-RU"/>
        </a:p>
      </dgm:t>
    </dgm:pt>
    <dgm:pt modelId="{9EE955C5-A7FC-45DE-B609-7850F4E7156E}">
      <dgm:prSet/>
      <dgm:spPr/>
      <dgm:t>
        <a:bodyPr/>
        <a:lstStyle/>
        <a:p>
          <a:r>
            <a:rPr lang="ru-RU" dirty="0" smtClean="0"/>
            <a:t> внедрение моделей многоуровневой профориентации и эффективного трудоустройства выпускников вузов и </a:t>
          </a:r>
          <a:r>
            <a:rPr lang="ru-RU" dirty="0" err="1" smtClean="0"/>
            <a:t>сузов</a:t>
          </a:r>
          <a:endParaRPr lang="ru-RU" dirty="0"/>
        </a:p>
      </dgm:t>
    </dgm:pt>
    <dgm:pt modelId="{4493D89F-E949-4AF1-AF1F-F66346BD71B7}" type="parTrans" cxnId="{7405DABB-AAEA-4E0E-80A4-DBECEE358FB8}">
      <dgm:prSet/>
      <dgm:spPr/>
      <dgm:t>
        <a:bodyPr/>
        <a:lstStyle/>
        <a:p>
          <a:endParaRPr lang="ru-RU"/>
        </a:p>
      </dgm:t>
    </dgm:pt>
    <dgm:pt modelId="{A74EFB03-DE80-4E16-9411-A43BC30F1E3E}" type="sibTrans" cxnId="{7405DABB-AAEA-4E0E-80A4-DBECEE358FB8}">
      <dgm:prSet/>
      <dgm:spPr/>
      <dgm:t>
        <a:bodyPr/>
        <a:lstStyle/>
        <a:p>
          <a:endParaRPr lang="ru-RU"/>
        </a:p>
      </dgm:t>
    </dgm:pt>
    <dgm:pt modelId="{AB47B15E-C80B-4BD5-95A4-E54585D22342}">
      <dgm:prSet/>
      <dgm:spPr/>
      <dgm:t>
        <a:bodyPr/>
        <a:lstStyle/>
        <a:p>
          <a:r>
            <a:rPr lang="ru-RU" dirty="0" smtClean="0"/>
            <a:t> отработка системы оценки профессиональных квалификаций </a:t>
          </a:r>
          <a:endParaRPr lang="ru-RU" dirty="0"/>
        </a:p>
      </dgm:t>
    </dgm:pt>
    <dgm:pt modelId="{E9AB7D08-41B6-4BD0-8BCA-116585AED55A}" type="parTrans" cxnId="{87D3C71E-2C0C-42D7-B79A-8BD06B35E7E8}">
      <dgm:prSet/>
      <dgm:spPr/>
      <dgm:t>
        <a:bodyPr/>
        <a:lstStyle/>
        <a:p>
          <a:endParaRPr lang="ru-RU"/>
        </a:p>
      </dgm:t>
    </dgm:pt>
    <dgm:pt modelId="{00D18E5C-C898-4C02-A385-FB95E9C23C48}" type="sibTrans" cxnId="{87D3C71E-2C0C-42D7-B79A-8BD06B35E7E8}">
      <dgm:prSet/>
      <dgm:spPr/>
      <dgm:t>
        <a:bodyPr/>
        <a:lstStyle/>
        <a:p>
          <a:endParaRPr lang="ru-RU"/>
        </a:p>
      </dgm:t>
    </dgm:pt>
    <dgm:pt modelId="{4507E002-2E1A-4E5F-95BD-25F0EE4A331F}" type="pres">
      <dgm:prSet presAssocID="{96DDF0CD-F2FC-4916-A6B1-203D266559A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4F76329-C979-4FFB-9168-B4593BD2B998}" type="pres">
      <dgm:prSet presAssocID="{3CF26F4C-CB85-48AB-8BB8-05F4EDA2F02F}" presName="composite" presStyleCnt="0"/>
      <dgm:spPr/>
      <dgm:t>
        <a:bodyPr/>
        <a:lstStyle/>
        <a:p>
          <a:endParaRPr lang="ru-RU"/>
        </a:p>
      </dgm:t>
    </dgm:pt>
    <dgm:pt modelId="{65CB0739-F146-4EC8-9481-6F4719C98884}" type="pres">
      <dgm:prSet presAssocID="{3CF26F4C-CB85-48AB-8BB8-05F4EDA2F02F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3BE092-9E16-4464-B13B-258B1E1D46F4}" type="pres">
      <dgm:prSet presAssocID="{3CF26F4C-CB85-48AB-8BB8-05F4EDA2F02F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81BF9F-42EB-49AF-B63E-4B4769EE853F}" type="pres">
      <dgm:prSet presAssocID="{084D7CCA-F935-4AD2-A651-10C1BF5FE903}" presName="sp" presStyleCnt="0"/>
      <dgm:spPr/>
      <dgm:t>
        <a:bodyPr/>
        <a:lstStyle/>
        <a:p>
          <a:endParaRPr lang="ru-RU"/>
        </a:p>
      </dgm:t>
    </dgm:pt>
    <dgm:pt modelId="{9D02E955-DCA9-466D-B230-905D4C071350}" type="pres">
      <dgm:prSet presAssocID="{C78F7948-75A2-4102-A99D-C5C897818020}" presName="composite" presStyleCnt="0"/>
      <dgm:spPr/>
      <dgm:t>
        <a:bodyPr/>
        <a:lstStyle/>
        <a:p>
          <a:endParaRPr lang="ru-RU"/>
        </a:p>
      </dgm:t>
    </dgm:pt>
    <dgm:pt modelId="{B2F4DB19-8EA3-4D2D-B1E2-36C027EE84D0}" type="pres">
      <dgm:prSet presAssocID="{C78F7948-75A2-4102-A99D-C5C897818020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B1CF79-D2B1-45E2-9EF3-1507596A80AE}" type="pres">
      <dgm:prSet presAssocID="{C78F7948-75A2-4102-A99D-C5C897818020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F60777-7883-420E-95A3-2A1A18B71D01}" type="pres">
      <dgm:prSet presAssocID="{446D1F89-0FFC-472F-B083-FFC01524A0D5}" presName="sp" presStyleCnt="0"/>
      <dgm:spPr/>
      <dgm:t>
        <a:bodyPr/>
        <a:lstStyle/>
        <a:p>
          <a:endParaRPr lang="ru-RU"/>
        </a:p>
      </dgm:t>
    </dgm:pt>
    <dgm:pt modelId="{6541C961-2FA4-4B32-9045-A6F0D48ECEE3}" type="pres">
      <dgm:prSet presAssocID="{E337B306-AE6B-4B39-98D3-A850B5CBEA98}" presName="composite" presStyleCnt="0"/>
      <dgm:spPr/>
      <dgm:t>
        <a:bodyPr/>
        <a:lstStyle/>
        <a:p>
          <a:endParaRPr lang="ru-RU"/>
        </a:p>
      </dgm:t>
    </dgm:pt>
    <dgm:pt modelId="{8ECAE3FB-2964-4FC0-A6D6-C6B9954238C4}" type="pres">
      <dgm:prSet presAssocID="{E337B306-AE6B-4B39-98D3-A850B5CBEA98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FB5A45-3869-4704-81EF-500338B6814B}" type="pres">
      <dgm:prSet presAssocID="{E337B306-AE6B-4B39-98D3-A850B5CBEA98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42FFE1-3E5F-43C2-990D-E187C550EC07}" type="pres">
      <dgm:prSet presAssocID="{0136578D-230F-4D42-9E57-74611BCBC30F}" presName="sp" presStyleCnt="0"/>
      <dgm:spPr/>
      <dgm:t>
        <a:bodyPr/>
        <a:lstStyle/>
        <a:p>
          <a:endParaRPr lang="ru-RU"/>
        </a:p>
      </dgm:t>
    </dgm:pt>
    <dgm:pt modelId="{753A3DB1-C2F9-46AD-BC2F-AF321497D4FE}" type="pres">
      <dgm:prSet presAssocID="{375EF9AC-6459-4C3D-92F3-0CAF5EEB946C}" presName="composite" presStyleCnt="0"/>
      <dgm:spPr/>
      <dgm:t>
        <a:bodyPr/>
        <a:lstStyle/>
        <a:p>
          <a:endParaRPr lang="ru-RU"/>
        </a:p>
      </dgm:t>
    </dgm:pt>
    <dgm:pt modelId="{AB011763-ED67-4281-A91F-C944BF21648B}" type="pres">
      <dgm:prSet presAssocID="{375EF9AC-6459-4C3D-92F3-0CAF5EEB946C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93D7A8-F5A8-4A9B-9CBE-A6A932D68087}" type="pres">
      <dgm:prSet presAssocID="{375EF9AC-6459-4C3D-92F3-0CAF5EEB946C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0BD93E-3B97-4CE6-ADC3-BF19AA2610E0}" type="pres">
      <dgm:prSet presAssocID="{911C5E9C-2639-41ED-A568-6947DAF0B32B}" presName="sp" presStyleCnt="0"/>
      <dgm:spPr/>
      <dgm:t>
        <a:bodyPr/>
        <a:lstStyle/>
        <a:p>
          <a:endParaRPr lang="ru-RU"/>
        </a:p>
      </dgm:t>
    </dgm:pt>
    <dgm:pt modelId="{B463DDE7-08CF-45AE-9D64-373B5C9FAD5B}" type="pres">
      <dgm:prSet presAssocID="{AB6C877F-761F-463C-8861-335E9225A798}" presName="composite" presStyleCnt="0"/>
      <dgm:spPr/>
      <dgm:t>
        <a:bodyPr/>
        <a:lstStyle/>
        <a:p>
          <a:endParaRPr lang="ru-RU"/>
        </a:p>
      </dgm:t>
    </dgm:pt>
    <dgm:pt modelId="{A60FA28A-442B-4228-8AF5-5EC6AA49B5CE}" type="pres">
      <dgm:prSet presAssocID="{AB6C877F-761F-463C-8861-335E9225A798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9D35BA-F1E0-426B-8CCB-9C3EDC658A7A}" type="pres">
      <dgm:prSet presAssocID="{AB6C877F-761F-463C-8861-335E9225A798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83468CE-F9E2-4278-81F8-E44C685C8308}" type="presOf" srcId="{C78F7948-75A2-4102-A99D-C5C897818020}" destId="{B2F4DB19-8EA3-4D2D-B1E2-36C027EE84D0}" srcOrd="0" destOrd="0" presId="urn:microsoft.com/office/officeart/2005/8/layout/chevron2"/>
    <dgm:cxn modelId="{02B2EA7E-D21E-448D-B29F-F5CBED0D726E}" srcId="{3CF26F4C-CB85-48AB-8BB8-05F4EDA2F02F}" destId="{3E7C24FD-99ED-448B-A834-1AA98565BD3D}" srcOrd="0" destOrd="0" parTransId="{FF4CC685-3DAD-42F7-BD3E-5A38D1470820}" sibTransId="{69C14E15-9472-4ADF-8EA2-90D23B8C8DC8}"/>
    <dgm:cxn modelId="{466A5BA5-74A5-4552-89D0-01B18767CED9}" srcId="{96DDF0CD-F2FC-4916-A6B1-203D266559AD}" destId="{3CF26F4C-CB85-48AB-8BB8-05F4EDA2F02F}" srcOrd="0" destOrd="0" parTransId="{390B158C-9E95-43AF-9060-4B7EBE5FC275}" sibTransId="{084D7CCA-F935-4AD2-A651-10C1BF5FE903}"/>
    <dgm:cxn modelId="{6C17EDA9-07F9-429E-BBDB-150F43966533}" type="presOf" srcId="{AB47B15E-C80B-4BD5-95A4-E54585D22342}" destId="{139D35BA-F1E0-426B-8CCB-9C3EDC658A7A}" srcOrd="0" destOrd="0" presId="urn:microsoft.com/office/officeart/2005/8/layout/chevron2"/>
    <dgm:cxn modelId="{7405DABB-AAEA-4E0E-80A4-DBECEE358FB8}" srcId="{375EF9AC-6459-4C3D-92F3-0CAF5EEB946C}" destId="{9EE955C5-A7FC-45DE-B609-7850F4E7156E}" srcOrd="0" destOrd="0" parTransId="{4493D89F-E949-4AF1-AF1F-F66346BD71B7}" sibTransId="{A74EFB03-DE80-4E16-9411-A43BC30F1E3E}"/>
    <dgm:cxn modelId="{B06CD278-39BC-4A43-AD24-AEDF60B6B8C9}" type="presOf" srcId="{E7AC8F02-AE63-45A2-92A4-B2F33D7A06D2}" destId="{FAB1CF79-D2B1-45E2-9EF3-1507596A80AE}" srcOrd="0" destOrd="0" presId="urn:microsoft.com/office/officeart/2005/8/layout/chevron2"/>
    <dgm:cxn modelId="{0C9D7861-1B7F-4A66-89AE-AAC65C901E9D}" srcId="{96DDF0CD-F2FC-4916-A6B1-203D266559AD}" destId="{C78F7948-75A2-4102-A99D-C5C897818020}" srcOrd="1" destOrd="0" parTransId="{42F2ABBA-BCB3-43DF-A647-137309EA5000}" sibTransId="{446D1F89-0FFC-472F-B083-FFC01524A0D5}"/>
    <dgm:cxn modelId="{4D182146-358C-4FA2-8912-BEFED2C0BD2B}" srcId="{C78F7948-75A2-4102-A99D-C5C897818020}" destId="{E7AC8F02-AE63-45A2-92A4-B2F33D7A06D2}" srcOrd="0" destOrd="0" parTransId="{2A17AA7E-EE50-4BB3-9D8C-F7E7383C7C73}" sibTransId="{1CDD28B2-CD3D-4A82-A78D-A72740248B55}"/>
    <dgm:cxn modelId="{C8E009F2-265A-4FF0-B834-700CD2BF0B11}" type="presOf" srcId="{3E7C24FD-99ED-448B-A834-1AA98565BD3D}" destId="{6D3BE092-9E16-4464-B13B-258B1E1D46F4}" srcOrd="0" destOrd="0" presId="urn:microsoft.com/office/officeart/2005/8/layout/chevron2"/>
    <dgm:cxn modelId="{87D3C71E-2C0C-42D7-B79A-8BD06B35E7E8}" srcId="{AB6C877F-761F-463C-8861-335E9225A798}" destId="{AB47B15E-C80B-4BD5-95A4-E54585D22342}" srcOrd="0" destOrd="0" parTransId="{E9AB7D08-41B6-4BD0-8BCA-116585AED55A}" sibTransId="{00D18E5C-C898-4C02-A385-FB95E9C23C48}"/>
    <dgm:cxn modelId="{3FE1B2C5-858D-40D8-A280-EE3390D39E78}" type="presOf" srcId="{F0B73F28-2B7E-4EFE-A6CD-0650E1354A63}" destId="{08FB5A45-3869-4704-81EF-500338B6814B}" srcOrd="0" destOrd="0" presId="urn:microsoft.com/office/officeart/2005/8/layout/chevron2"/>
    <dgm:cxn modelId="{3E648DD1-CDBB-42AD-8BF8-F7E63A552EC1}" type="presOf" srcId="{96DDF0CD-F2FC-4916-A6B1-203D266559AD}" destId="{4507E002-2E1A-4E5F-95BD-25F0EE4A331F}" srcOrd="0" destOrd="0" presId="urn:microsoft.com/office/officeart/2005/8/layout/chevron2"/>
    <dgm:cxn modelId="{DB71E144-0DFA-4A97-AADF-0DA640E1C63E}" type="presOf" srcId="{9EE955C5-A7FC-45DE-B609-7850F4E7156E}" destId="{9893D7A8-F5A8-4A9B-9CBE-A6A932D68087}" srcOrd="0" destOrd="0" presId="urn:microsoft.com/office/officeart/2005/8/layout/chevron2"/>
    <dgm:cxn modelId="{A3F223D6-5635-4668-AAB4-6B75123F021E}" type="presOf" srcId="{E337B306-AE6B-4B39-98D3-A850B5CBEA98}" destId="{8ECAE3FB-2964-4FC0-A6D6-C6B9954238C4}" srcOrd="0" destOrd="0" presId="urn:microsoft.com/office/officeart/2005/8/layout/chevron2"/>
    <dgm:cxn modelId="{23F6E9D6-F129-4810-9FCD-6B431194EC36}" srcId="{96DDF0CD-F2FC-4916-A6B1-203D266559AD}" destId="{AB6C877F-761F-463C-8861-335E9225A798}" srcOrd="4" destOrd="0" parTransId="{E08ED2A6-C104-47AC-93D6-4E0514C61D45}" sibTransId="{16D840D4-6C53-40A7-9FA4-B9270E3CC7F1}"/>
    <dgm:cxn modelId="{E8AEB1BE-5F51-46AF-B46B-474F419CB739}" srcId="{E337B306-AE6B-4B39-98D3-A850B5CBEA98}" destId="{F0B73F28-2B7E-4EFE-A6CD-0650E1354A63}" srcOrd="0" destOrd="0" parTransId="{44B50597-2BAC-495F-9A41-844C1419BF01}" sibTransId="{47B58E54-FD42-4D7F-B9DF-E21E70432932}"/>
    <dgm:cxn modelId="{0959E441-8A8B-4A9F-B024-FBD1F0DB921E}" srcId="{96DDF0CD-F2FC-4916-A6B1-203D266559AD}" destId="{E337B306-AE6B-4B39-98D3-A850B5CBEA98}" srcOrd="2" destOrd="0" parTransId="{5EB5BFAE-D33E-42BB-910B-4FA7A6C7DD0E}" sibTransId="{0136578D-230F-4D42-9E57-74611BCBC30F}"/>
    <dgm:cxn modelId="{6B697E84-12B8-4A33-B5FE-949991B77B81}" type="presOf" srcId="{375EF9AC-6459-4C3D-92F3-0CAF5EEB946C}" destId="{AB011763-ED67-4281-A91F-C944BF21648B}" srcOrd="0" destOrd="0" presId="urn:microsoft.com/office/officeart/2005/8/layout/chevron2"/>
    <dgm:cxn modelId="{25764400-0007-4503-84C0-4856A71E3485}" srcId="{96DDF0CD-F2FC-4916-A6B1-203D266559AD}" destId="{375EF9AC-6459-4C3D-92F3-0CAF5EEB946C}" srcOrd="3" destOrd="0" parTransId="{D6AC30A7-9839-472D-8EA7-95C4068228A3}" sibTransId="{911C5E9C-2639-41ED-A568-6947DAF0B32B}"/>
    <dgm:cxn modelId="{68803AA5-F696-42FE-9914-5A96AAECC82B}" type="presOf" srcId="{AB6C877F-761F-463C-8861-335E9225A798}" destId="{A60FA28A-442B-4228-8AF5-5EC6AA49B5CE}" srcOrd="0" destOrd="0" presId="urn:microsoft.com/office/officeart/2005/8/layout/chevron2"/>
    <dgm:cxn modelId="{2D48BFD6-BF7E-411D-97B4-08CFD4C687B6}" type="presOf" srcId="{3CF26F4C-CB85-48AB-8BB8-05F4EDA2F02F}" destId="{65CB0739-F146-4EC8-9481-6F4719C98884}" srcOrd="0" destOrd="0" presId="urn:microsoft.com/office/officeart/2005/8/layout/chevron2"/>
    <dgm:cxn modelId="{3D1B14D9-559F-4E91-8522-29086B8098CB}" type="presParOf" srcId="{4507E002-2E1A-4E5F-95BD-25F0EE4A331F}" destId="{E4F76329-C979-4FFB-9168-B4593BD2B998}" srcOrd="0" destOrd="0" presId="urn:microsoft.com/office/officeart/2005/8/layout/chevron2"/>
    <dgm:cxn modelId="{810F80C9-20D0-4426-A030-2F3BA55EBED3}" type="presParOf" srcId="{E4F76329-C979-4FFB-9168-B4593BD2B998}" destId="{65CB0739-F146-4EC8-9481-6F4719C98884}" srcOrd="0" destOrd="0" presId="urn:microsoft.com/office/officeart/2005/8/layout/chevron2"/>
    <dgm:cxn modelId="{293C142A-0B30-4EA0-A133-FBB88B161B7A}" type="presParOf" srcId="{E4F76329-C979-4FFB-9168-B4593BD2B998}" destId="{6D3BE092-9E16-4464-B13B-258B1E1D46F4}" srcOrd="1" destOrd="0" presId="urn:microsoft.com/office/officeart/2005/8/layout/chevron2"/>
    <dgm:cxn modelId="{69F359E1-1FA6-40F0-A47B-51C4CCE20369}" type="presParOf" srcId="{4507E002-2E1A-4E5F-95BD-25F0EE4A331F}" destId="{5581BF9F-42EB-49AF-B63E-4B4769EE853F}" srcOrd="1" destOrd="0" presId="urn:microsoft.com/office/officeart/2005/8/layout/chevron2"/>
    <dgm:cxn modelId="{6BEF6A6A-E670-4942-93FD-9E6D22A31C8C}" type="presParOf" srcId="{4507E002-2E1A-4E5F-95BD-25F0EE4A331F}" destId="{9D02E955-DCA9-466D-B230-905D4C071350}" srcOrd="2" destOrd="0" presId="urn:microsoft.com/office/officeart/2005/8/layout/chevron2"/>
    <dgm:cxn modelId="{581A1328-7F5E-4547-A8FB-722E0AF2AA29}" type="presParOf" srcId="{9D02E955-DCA9-466D-B230-905D4C071350}" destId="{B2F4DB19-8EA3-4D2D-B1E2-36C027EE84D0}" srcOrd="0" destOrd="0" presId="urn:microsoft.com/office/officeart/2005/8/layout/chevron2"/>
    <dgm:cxn modelId="{D10274B0-5DBE-42B2-8682-6F499E8534B3}" type="presParOf" srcId="{9D02E955-DCA9-466D-B230-905D4C071350}" destId="{FAB1CF79-D2B1-45E2-9EF3-1507596A80AE}" srcOrd="1" destOrd="0" presId="urn:microsoft.com/office/officeart/2005/8/layout/chevron2"/>
    <dgm:cxn modelId="{6357A6A9-07A7-4EDD-958F-AC60CA310498}" type="presParOf" srcId="{4507E002-2E1A-4E5F-95BD-25F0EE4A331F}" destId="{B1F60777-7883-420E-95A3-2A1A18B71D01}" srcOrd="3" destOrd="0" presId="urn:microsoft.com/office/officeart/2005/8/layout/chevron2"/>
    <dgm:cxn modelId="{CADB845B-F6CC-430F-893D-8C6F2E46D2C3}" type="presParOf" srcId="{4507E002-2E1A-4E5F-95BD-25F0EE4A331F}" destId="{6541C961-2FA4-4B32-9045-A6F0D48ECEE3}" srcOrd="4" destOrd="0" presId="urn:microsoft.com/office/officeart/2005/8/layout/chevron2"/>
    <dgm:cxn modelId="{3398184C-B170-4597-B140-A4DE5CADA321}" type="presParOf" srcId="{6541C961-2FA4-4B32-9045-A6F0D48ECEE3}" destId="{8ECAE3FB-2964-4FC0-A6D6-C6B9954238C4}" srcOrd="0" destOrd="0" presId="urn:microsoft.com/office/officeart/2005/8/layout/chevron2"/>
    <dgm:cxn modelId="{A095CE24-A3FA-4CA1-93DC-8F9AC692597A}" type="presParOf" srcId="{6541C961-2FA4-4B32-9045-A6F0D48ECEE3}" destId="{08FB5A45-3869-4704-81EF-500338B6814B}" srcOrd="1" destOrd="0" presId="urn:microsoft.com/office/officeart/2005/8/layout/chevron2"/>
    <dgm:cxn modelId="{8B1CE719-7DFC-43CE-8BAC-9654A9900F6B}" type="presParOf" srcId="{4507E002-2E1A-4E5F-95BD-25F0EE4A331F}" destId="{9542FFE1-3E5F-43C2-990D-E187C550EC07}" srcOrd="5" destOrd="0" presId="urn:microsoft.com/office/officeart/2005/8/layout/chevron2"/>
    <dgm:cxn modelId="{B82067B6-36D8-4170-A470-81A0B8E7152F}" type="presParOf" srcId="{4507E002-2E1A-4E5F-95BD-25F0EE4A331F}" destId="{753A3DB1-C2F9-46AD-BC2F-AF321497D4FE}" srcOrd="6" destOrd="0" presId="urn:microsoft.com/office/officeart/2005/8/layout/chevron2"/>
    <dgm:cxn modelId="{E94D2FE7-BEE1-41C0-931D-41CCC87EB067}" type="presParOf" srcId="{753A3DB1-C2F9-46AD-BC2F-AF321497D4FE}" destId="{AB011763-ED67-4281-A91F-C944BF21648B}" srcOrd="0" destOrd="0" presId="urn:microsoft.com/office/officeart/2005/8/layout/chevron2"/>
    <dgm:cxn modelId="{4184256D-59D8-4081-BD01-11CFC4E2BD8C}" type="presParOf" srcId="{753A3DB1-C2F9-46AD-BC2F-AF321497D4FE}" destId="{9893D7A8-F5A8-4A9B-9CBE-A6A932D68087}" srcOrd="1" destOrd="0" presId="urn:microsoft.com/office/officeart/2005/8/layout/chevron2"/>
    <dgm:cxn modelId="{5CBFD36E-A5A2-485B-815D-E21FB9032170}" type="presParOf" srcId="{4507E002-2E1A-4E5F-95BD-25F0EE4A331F}" destId="{F90BD93E-3B97-4CE6-ADC3-BF19AA2610E0}" srcOrd="7" destOrd="0" presId="urn:microsoft.com/office/officeart/2005/8/layout/chevron2"/>
    <dgm:cxn modelId="{DF94F935-6689-4F02-A27F-7E207225B0BC}" type="presParOf" srcId="{4507E002-2E1A-4E5F-95BD-25F0EE4A331F}" destId="{B463DDE7-08CF-45AE-9D64-373B5C9FAD5B}" srcOrd="8" destOrd="0" presId="urn:microsoft.com/office/officeart/2005/8/layout/chevron2"/>
    <dgm:cxn modelId="{C7E6EC1E-04D5-4467-A9DC-0C302485C75E}" type="presParOf" srcId="{B463DDE7-08CF-45AE-9D64-373B5C9FAD5B}" destId="{A60FA28A-442B-4228-8AF5-5EC6AA49B5CE}" srcOrd="0" destOrd="0" presId="urn:microsoft.com/office/officeart/2005/8/layout/chevron2"/>
    <dgm:cxn modelId="{DFA3F76B-577A-441E-BE8C-B86879A65B4F}" type="presParOf" srcId="{B463DDE7-08CF-45AE-9D64-373B5C9FAD5B}" destId="{139D35BA-F1E0-426B-8CCB-9C3EDC658A7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38DC172-20C6-4F66-BA5B-567B89167200}">
      <dsp:nvSpPr>
        <dsp:cNvPr id="0" name=""/>
        <dsp:cNvSpPr/>
      </dsp:nvSpPr>
      <dsp:spPr>
        <a:xfrm>
          <a:off x="0" y="3795004"/>
          <a:ext cx="8496944" cy="1245372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к 2035</a:t>
          </a:r>
          <a:endParaRPr lang="ru-RU" sz="2300" kern="1200" dirty="0"/>
        </a:p>
      </dsp:txBody>
      <dsp:txXfrm>
        <a:off x="0" y="3795004"/>
        <a:ext cx="8496944" cy="672501"/>
      </dsp:txXfrm>
    </dsp:sp>
    <dsp:sp modelId="{0B7F8713-EB0B-4903-889B-E0868AC3D055}">
      <dsp:nvSpPr>
        <dsp:cNvPr id="0" name=""/>
        <dsp:cNvSpPr/>
      </dsp:nvSpPr>
      <dsp:spPr>
        <a:xfrm>
          <a:off x="0" y="4442598"/>
          <a:ext cx="8496944" cy="572871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26670" rIns="149352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u="none" kern="1200" dirty="0" smtClean="0"/>
            <a:t>эффективная занятость на основе достойного труда</a:t>
          </a:r>
          <a:endParaRPr lang="ru-RU" sz="2100" u="none" kern="1200" dirty="0"/>
        </a:p>
      </dsp:txBody>
      <dsp:txXfrm>
        <a:off x="0" y="4442598"/>
        <a:ext cx="8496944" cy="572871"/>
      </dsp:txXfrm>
    </dsp:sp>
    <dsp:sp modelId="{A6F8E8BB-0891-4067-8C6D-3BB7B96848A5}">
      <dsp:nvSpPr>
        <dsp:cNvPr id="0" name=""/>
        <dsp:cNvSpPr/>
      </dsp:nvSpPr>
      <dsp:spPr>
        <a:xfrm rot="10800000">
          <a:off x="0" y="1898302"/>
          <a:ext cx="8496944" cy="1915383"/>
        </a:xfrm>
        <a:prstGeom prst="upArrowCallout">
          <a:avLst/>
        </a:prstGeom>
        <a:solidFill>
          <a:schemeClr val="accent5">
            <a:hueOff val="-7009648"/>
            <a:satOff val="10306"/>
            <a:lumOff val="8824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1991-2020</a:t>
          </a:r>
          <a:endParaRPr lang="ru-RU" sz="2300" kern="1200" dirty="0"/>
        </a:p>
      </dsp:txBody>
      <dsp:txXfrm>
        <a:off x="0" y="1898302"/>
        <a:ext cx="8496944" cy="672299"/>
      </dsp:txXfrm>
    </dsp:sp>
    <dsp:sp modelId="{0DC1C79C-D40C-4184-8B32-81D166C06EA6}">
      <dsp:nvSpPr>
        <dsp:cNvPr id="0" name=""/>
        <dsp:cNvSpPr/>
      </dsp:nvSpPr>
      <dsp:spPr>
        <a:xfrm>
          <a:off x="0" y="2570601"/>
          <a:ext cx="8496944" cy="572699"/>
        </a:xfrm>
        <a:prstGeom prst="rect">
          <a:avLst/>
        </a:prstGeom>
        <a:solidFill>
          <a:schemeClr val="accent5">
            <a:tint val="40000"/>
            <a:alpha val="90000"/>
            <a:hueOff val="-7052449"/>
            <a:satOff val="13276"/>
            <a:lumOff val="200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26670" rIns="149352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занятость трудоспособных граждан, желающих работать</a:t>
          </a:r>
          <a:endParaRPr lang="ru-RU" sz="2100" kern="1200" dirty="0"/>
        </a:p>
      </dsp:txBody>
      <dsp:txXfrm>
        <a:off x="0" y="2570601"/>
        <a:ext cx="8496944" cy="572699"/>
      </dsp:txXfrm>
    </dsp:sp>
    <dsp:sp modelId="{C1036C50-1164-4487-9053-B494047792F3}">
      <dsp:nvSpPr>
        <dsp:cNvPr id="0" name=""/>
        <dsp:cNvSpPr/>
      </dsp:nvSpPr>
      <dsp:spPr>
        <a:xfrm rot="10800000">
          <a:off x="0" y="182"/>
          <a:ext cx="8496944" cy="1916800"/>
        </a:xfrm>
        <a:prstGeom prst="upArrowCallout">
          <a:avLst/>
        </a:prstGeom>
        <a:solidFill>
          <a:schemeClr val="accent5">
            <a:hueOff val="-14019296"/>
            <a:satOff val="20613"/>
            <a:lumOff val="17647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до 1991 года</a:t>
          </a:r>
          <a:endParaRPr lang="ru-RU" sz="2300" kern="1200" dirty="0"/>
        </a:p>
      </dsp:txBody>
      <dsp:txXfrm>
        <a:off x="0" y="182"/>
        <a:ext cx="8496944" cy="672797"/>
      </dsp:txXfrm>
    </dsp:sp>
    <dsp:sp modelId="{7806834C-AD6C-480B-8B9D-5651469D6540}">
      <dsp:nvSpPr>
        <dsp:cNvPr id="0" name=""/>
        <dsp:cNvSpPr/>
      </dsp:nvSpPr>
      <dsp:spPr>
        <a:xfrm>
          <a:off x="0" y="673190"/>
          <a:ext cx="8496944" cy="572699"/>
        </a:xfrm>
        <a:prstGeom prst="rect">
          <a:avLst/>
        </a:prstGeom>
        <a:solidFill>
          <a:schemeClr val="accent5">
            <a:tint val="40000"/>
            <a:alpha val="90000"/>
            <a:hueOff val="-14104897"/>
            <a:satOff val="26552"/>
            <a:lumOff val="401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26670" rIns="149352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полная занятость всех трудоспособных граждан</a:t>
          </a:r>
          <a:endParaRPr lang="ru-RU" sz="2100" kern="1200" dirty="0"/>
        </a:p>
      </dsp:txBody>
      <dsp:txXfrm>
        <a:off x="0" y="673190"/>
        <a:ext cx="8496944" cy="57269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1F5EE81-B29E-4A47-93EA-5374B5DBEBE9}">
      <dsp:nvSpPr>
        <dsp:cNvPr id="0" name=""/>
        <dsp:cNvSpPr/>
      </dsp:nvSpPr>
      <dsp:spPr>
        <a:xfrm>
          <a:off x="0" y="0"/>
          <a:ext cx="2341834" cy="140347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tint val="65000"/>
                <a:satMod val="270000"/>
              </a:schemeClr>
            </a:gs>
            <a:gs pos="25000">
              <a:schemeClr val="accent6">
                <a:tint val="60000"/>
                <a:satMod val="300000"/>
              </a:schemeClr>
            </a:gs>
            <a:gs pos="100000">
              <a:schemeClr val="accent6">
                <a:tint val="29000"/>
                <a:satMod val="40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atMod val="15000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Достижение лидерских позиций В</a:t>
          </a:r>
          <a:r>
            <a:rPr lang="en-US" sz="1100" b="1" kern="1200" dirty="0" smtClean="0"/>
            <a:t>O </a:t>
          </a:r>
          <a:r>
            <a:rPr lang="ru-RU" sz="1100" b="1" kern="1200" dirty="0" smtClean="0"/>
            <a:t>по уровню развития человеческого капитала и качеству жизни населения, сокращение социально-экономического неравенства</a:t>
          </a:r>
          <a:endParaRPr lang="ru-RU" sz="1100" b="1" kern="1200" dirty="0"/>
        </a:p>
      </dsp:txBody>
      <dsp:txXfrm>
        <a:off x="0" y="0"/>
        <a:ext cx="2341834" cy="1403476"/>
      </dsp:txXfrm>
    </dsp:sp>
    <dsp:sp modelId="{4A633AEF-8F65-4A3F-90E7-6175D0088736}">
      <dsp:nvSpPr>
        <dsp:cNvPr id="0" name=""/>
        <dsp:cNvSpPr/>
      </dsp:nvSpPr>
      <dsp:spPr>
        <a:xfrm>
          <a:off x="234183" y="1403476"/>
          <a:ext cx="252547" cy="8330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3082"/>
              </a:lnTo>
              <a:lnTo>
                <a:pt x="252547" y="833082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3C9711-CD5D-4C61-B7CB-572D2B9FA146}">
      <dsp:nvSpPr>
        <dsp:cNvPr id="0" name=""/>
        <dsp:cNvSpPr/>
      </dsp:nvSpPr>
      <dsp:spPr>
        <a:xfrm>
          <a:off x="486730" y="1691863"/>
          <a:ext cx="2059094" cy="10893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Стабилизация ситуации с занятостью населения области, повышение ее эффективности и создание условий для обеспечения критериев достойного труда.</a:t>
          </a:r>
          <a:endParaRPr lang="ru-RU" sz="1000" kern="1200" dirty="0"/>
        </a:p>
      </dsp:txBody>
      <dsp:txXfrm>
        <a:off x="486730" y="1691863"/>
        <a:ext cx="2059094" cy="1089392"/>
      </dsp:txXfrm>
    </dsp:sp>
    <dsp:sp modelId="{A7792801-E336-445F-A0E5-C1DB678E69D9}">
      <dsp:nvSpPr>
        <dsp:cNvPr id="0" name=""/>
        <dsp:cNvSpPr/>
      </dsp:nvSpPr>
      <dsp:spPr>
        <a:xfrm>
          <a:off x="2880591" y="0"/>
          <a:ext cx="2308596" cy="139106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tint val="65000"/>
                <a:satMod val="270000"/>
              </a:schemeClr>
            </a:gs>
            <a:gs pos="25000">
              <a:schemeClr val="accent6">
                <a:tint val="60000"/>
                <a:satMod val="300000"/>
              </a:schemeClr>
            </a:gs>
            <a:gs pos="100000">
              <a:schemeClr val="accent6">
                <a:tint val="29000"/>
                <a:satMod val="40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atMod val="15000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Поддержание устойчивого развития экономики, укрепление позиций ВО в национальном и мировом экономическом пространстве</a:t>
          </a:r>
          <a:endParaRPr lang="ru-RU" sz="1100" b="1" kern="1200" dirty="0"/>
        </a:p>
      </dsp:txBody>
      <dsp:txXfrm>
        <a:off x="2880591" y="0"/>
        <a:ext cx="2308596" cy="1391063"/>
      </dsp:txXfrm>
    </dsp:sp>
    <dsp:sp modelId="{70849FD6-B32C-44D2-B561-E05CDB1108ED}">
      <dsp:nvSpPr>
        <dsp:cNvPr id="0" name=""/>
        <dsp:cNvSpPr/>
      </dsp:nvSpPr>
      <dsp:spPr>
        <a:xfrm>
          <a:off x="3111451" y="1391063"/>
          <a:ext cx="291907" cy="6989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8902"/>
              </a:lnTo>
              <a:lnTo>
                <a:pt x="291907" y="698902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5B2A6C-24FD-42D6-A464-517C1554DAFE}">
      <dsp:nvSpPr>
        <dsp:cNvPr id="0" name=""/>
        <dsp:cNvSpPr/>
      </dsp:nvSpPr>
      <dsp:spPr>
        <a:xfrm>
          <a:off x="3403358" y="1587921"/>
          <a:ext cx="2350254" cy="10040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Обеспечение потребностей развивающейся экономики трудовыми ресурсами необходимого объема и качества на основе эффективного использования преимущественно собственного трудового потенциала.</a:t>
          </a:r>
          <a:endParaRPr lang="ru-RU" sz="900" kern="1200" dirty="0"/>
        </a:p>
      </dsp:txBody>
      <dsp:txXfrm>
        <a:off x="3403358" y="1587921"/>
        <a:ext cx="2350254" cy="1004089"/>
      </dsp:txXfrm>
    </dsp:sp>
    <dsp:sp modelId="{80DB9385-45EF-49AA-89CD-2F3A3123FCD9}">
      <dsp:nvSpPr>
        <dsp:cNvPr id="0" name=""/>
        <dsp:cNvSpPr/>
      </dsp:nvSpPr>
      <dsp:spPr>
        <a:xfrm>
          <a:off x="3111451" y="1391063"/>
          <a:ext cx="309269" cy="18190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19080"/>
              </a:lnTo>
              <a:lnTo>
                <a:pt x="309269" y="1819080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FA3B99-740A-4DBE-B8BF-2692DCF61EFC}">
      <dsp:nvSpPr>
        <dsp:cNvPr id="0" name=""/>
        <dsp:cNvSpPr/>
      </dsp:nvSpPr>
      <dsp:spPr>
        <a:xfrm>
          <a:off x="3420721" y="2714651"/>
          <a:ext cx="2337926" cy="9909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Формирование благоприятных условий для привлечения трудовых мигрантов с высокими профессиональными характеристиками.</a:t>
          </a:r>
          <a:endParaRPr lang="ru-RU" sz="900" kern="1200" dirty="0"/>
        </a:p>
      </dsp:txBody>
      <dsp:txXfrm>
        <a:off x="3420721" y="2714651"/>
        <a:ext cx="2337926" cy="990985"/>
      </dsp:txXfrm>
    </dsp:sp>
    <dsp:sp modelId="{C7E66952-67BB-4D6B-956E-323058B23241}">
      <dsp:nvSpPr>
        <dsp:cNvPr id="0" name=""/>
        <dsp:cNvSpPr/>
      </dsp:nvSpPr>
      <dsp:spPr>
        <a:xfrm>
          <a:off x="3111451" y="1391063"/>
          <a:ext cx="309269" cy="30013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01371"/>
              </a:lnTo>
              <a:lnTo>
                <a:pt x="309269" y="3001371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DB9046-FFE5-4E87-9758-962689EAC150}">
      <dsp:nvSpPr>
        <dsp:cNvPr id="0" name=""/>
        <dsp:cNvSpPr/>
      </dsp:nvSpPr>
      <dsp:spPr>
        <a:xfrm>
          <a:off x="3420721" y="3918926"/>
          <a:ext cx="2316899" cy="9470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Обеспечение гибкости рынка труда на основе использования нестандартных форм занятости.</a:t>
          </a:r>
          <a:endParaRPr lang="ru-RU" sz="900" kern="1200" dirty="0"/>
        </a:p>
      </dsp:txBody>
      <dsp:txXfrm>
        <a:off x="3420721" y="3918926"/>
        <a:ext cx="2316899" cy="94701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170F0A4-D367-4BA5-A258-59C850CD903C}">
      <dsp:nvSpPr>
        <dsp:cNvPr id="0" name=""/>
        <dsp:cNvSpPr/>
      </dsp:nvSpPr>
      <dsp:spPr>
        <a:xfrm>
          <a:off x="81289" y="71264"/>
          <a:ext cx="2305195" cy="132464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tint val="65000"/>
                <a:satMod val="270000"/>
              </a:schemeClr>
            </a:gs>
            <a:gs pos="25000">
              <a:schemeClr val="accent6">
                <a:tint val="60000"/>
                <a:satMod val="300000"/>
              </a:schemeClr>
            </a:gs>
            <a:gs pos="100000">
              <a:schemeClr val="accent6">
                <a:tint val="29000"/>
                <a:satMod val="40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atMod val="15000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Обеспечение полицентрического развития ВО</a:t>
          </a:r>
          <a:endParaRPr lang="ru-RU" sz="1100" b="1" kern="1200" dirty="0"/>
        </a:p>
      </dsp:txBody>
      <dsp:txXfrm>
        <a:off x="81289" y="71264"/>
        <a:ext cx="2305195" cy="1324645"/>
      </dsp:txXfrm>
    </dsp:sp>
    <dsp:sp modelId="{4E2FF490-C131-430D-B986-2CC82EBE530C}">
      <dsp:nvSpPr>
        <dsp:cNvPr id="0" name=""/>
        <dsp:cNvSpPr/>
      </dsp:nvSpPr>
      <dsp:spPr>
        <a:xfrm>
          <a:off x="311808" y="1395910"/>
          <a:ext cx="341496" cy="7107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0726"/>
              </a:lnTo>
              <a:lnTo>
                <a:pt x="341496" y="710726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0BF84E-0DF9-4CB3-9B95-F7316E27C4F2}">
      <dsp:nvSpPr>
        <dsp:cNvPr id="0" name=""/>
        <dsp:cNvSpPr/>
      </dsp:nvSpPr>
      <dsp:spPr>
        <a:xfrm>
          <a:off x="653305" y="1601844"/>
          <a:ext cx="1844156" cy="10095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Обеспечение высокой пространственной мобильности трудовых ресурсов.</a:t>
          </a:r>
          <a:endParaRPr lang="ru-RU" sz="1100" kern="1200" dirty="0"/>
        </a:p>
      </dsp:txBody>
      <dsp:txXfrm>
        <a:off x="653305" y="1601844"/>
        <a:ext cx="1844156" cy="1009583"/>
      </dsp:txXfrm>
    </dsp:sp>
    <dsp:sp modelId="{1AD3E798-D738-4033-B871-4482717CA211}">
      <dsp:nvSpPr>
        <dsp:cNvPr id="0" name=""/>
        <dsp:cNvSpPr/>
      </dsp:nvSpPr>
      <dsp:spPr>
        <a:xfrm>
          <a:off x="311808" y="1395910"/>
          <a:ext cx="367351" cy="19042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04275"/>
              </a:lnTo>
              <a:lnTo>
                <a:pt x="367351" y="1904275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93C934-BE18-445A-A9EC-DEF10B3A486C}">
      <dsp:nvSpPr>
        <dsp:cNvPr id="0" name=""/>
        <dsp:cNvSpPr/>
      </dsp:nvSpPr>
      <dsp:spPr>
        <a:xfrm>
          <a:off x="679160" y="2723887"/>
          <a:ext cx="1844156" cy="11525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Выравнивание условий обеспечения занятости на всей территории области, минимизация очагового характера безработицы. </a:t>
          </a:r>
          <a:endParaRPr lang="ru-RU" sz="1100" kern="1200" dirty="0"/>
        </a:p>
      </dsp:txBody>
      <dsp:txXfrm>
        <a:off x="679160" y="2723887"/>
        <a:ext cx="1844156" cy="115259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EB25287-AE48-42EB-A906-BA7C5967E1C9}">
      <dsp:nvSpPr>
        <dsp:cNvPr id="0" name=""/>
        <dsp:cNvSpPr/>
      </dsp:nvSpPr>
      <dsp:spPr>
        <a:xfrm>
          <a:off x="2987820" y="2396"/>
          <a:ext cx="6026362" cy="1602274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создание условий для последовательного обеспечения основных критериев достойного труда, включая повышение уровня занятости и оплаты труда, в </a:t>
          </a:r>
          <a:r>
            <a:rPr lang="ru-RU" sz="1100" kern="1200" dirty="0" err="1" smtClean="0"/>
            <a:t>т.ч</a:t>
          </a:r>
          <a:r>
            <a:rPr lang="ru-RU" sz="1100" kern="1200" dirty="0" smtClean="0"/>
            <a:t>. на основе их легализации;  обеспечение эффективного взаимодействия рынка труда и рынка образовательных услуг; создание новых высокотехнологичных и высокопроизводительных рабочих мест, в </a:t>
          </a:r>
          <a:r>
            <a:rPr lang="ru-RU" sz="1100" kern="1200" dirty="0" err="1" smtClean="0"/>
            <a:t>т.ч</a:t>
          </a:r>
          <a:r>
            <a:rPr lang="ru-RU" sz="1100" kern="1200" dirty="0" smtClean="0"/>
            <a:t>. в рамках реализации инвестиционных проектов, предусматриваемых Стратегией. </a:t>
          </a:r>
          <a:endParaRPr lang="ru-RU" sz="1100" kern="1200" dirty="0"/>
        </a:p>
      </dsp:txBody>
      <dsp:txXfrm>
        <a:off x="2987820" y="2396"/>
        <a:ext cx="6026362" cy="1602274"/>
      </dsp:txXfrm>
    </dsp:sp>
    <dsp:sp modelId="{0AE438BF-7683-4D9D-B07C-F47DD7EB3949}">
      <dsp:nvSpPr>
        <dsp:cNvPr id="0" name=""/>
        <dsp:cNvSpPr/>
      </dsp:nvSpPr>
      <dsp:spPr>
        <a:xfrm>
          <a:off x="0" y="256553"/>
          <a:ext cx="2965507" cy="108956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2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Реализация принципов достойного труда</a:t>
          </a:r>
          <a:endParaRPr lang="ru-RU" sz="1600" kern="1200" dirty="0"/>
        </a:p>
      </dsp:txBody>
      <dsp:txXfrm>
        <a:off x="0" y="256553"/>
        <a:ext cx="2965507" cy="1089560"/>
      </dsp:txXfrm>
    </dsp:sp>
    <dsp:sp modelId="{71F6310B-2250-46FB-B589-999030E0D615}">
      <dsp:nvSpPr>
        <dsp:cNvPr id="0" name=""/>
        <dsp:cNvSpPr/>
      </dsp:nvSpPr>
      <dsp:spPr>
        <a:xfrm>
          <a:off x="2946778" y="1710239"/>
          <a:ext cx="6089717" cy="1708060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-4347535"/>
            <a:satOff val="-5071"/>
            <a:lumOff val="-846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-4347535"/>
              <a:satOff val="-5071"/>
              <a:lumOff val="-846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/>
            <a:t>создание условий для развития наиболее эффективных нестандартных форм занятости; разработка и внедрение механизма и в его составе инструментов использования нестандартной занятости для обеспечения возможности трудоустройства жителей </a:t>
          </a:r>
          <a:r>
            <a:rPr lang="ru-RU" sz="1000" kern="1200" dirty="0" err="1" smtClean="0"/>
            <a:t>трудоизбыточных</a:t>
          </a:r>
          <a:r>
            <a:rPr lang="ru-RU" sz="1000" kern="1200" dirty="0" smtClean="0"/>
            <a:t> районов области, а также лиц с ограниченными возможностями здоровья и других групп населения, нуждающихся в дополнительных мерах поддержки занятости; создание на территории области условий для развития </a:t>
          </a:r>
          <a:r>
            <a:rPr lang="ru-RU" sz="1000" kern="1200" dirty="0" err="1" smtClean="0"/>
            <a:t>самозанятости</a:t>
          </a:r>
          <a:r>
            <a:rPr lang="ru-RU" sz="1000" kern="1200" dirty="0" smtClean="0"/>
            <a:t> населения; обеспечение возможности сочетания родителями профессиональной деятельности с уходом за детьми. </a:t>
          </a:r>
          <a:endParaRPr lang="ru-RU" sz="1000" kern="1200" dirty="0"/>
        </a:p>
      </dsp:txBody>
      <dsp:txXfrm>
        <a:off x="2946778" y="1710239"/>
        <a:ext cx="6089717" cy="1708060"/>
      </dsp:txXfrm>
    </dsp:sp>
    <dsp:sp modelId="{4FFBAB1B-4EE2-4014-B8F4-2A247B56FBE0}">
      <dsp:nvSpPr>
        <dsp:cNvPr id="0" name=""/>
        <dsp:cNvSpPr/>
      </dsp:nvSpPr>
      <dsp:spPr>
        <a:xfrm>
          <a:off x="0" y="2011252"/>
          <a:ext cx="2945193" cy="1089560"/>
        </a:xfrm>
        <a:prstGeom prst="roundRect">
          <a:avLst/>
        </a:prstGeom>
        <a:gradFill rotWithShape="0">
          <a:gsLst>
            <a:gs pos="0">
              <a:schemeClr val="accent2">
                <a:hueOff val="-4533601"/>
                <a:satOff val="2618"/>
                <a:lumOff val="-4804"/>
                <a:alphaOff val="0"/>
                <a:shade val="45000"/>
                <a:satMod val="155000"/>
              </a:schemeClr>
            </a:gs>
            <a:gs pos="60000">
              <a:schemeClr val="accent2">
                <a:hueOff val="-4533601"/>
                <a:satOff val="2618"/>
                <a:lumOff val="-4804"/>
                <a:alphaOff val="0"/>
                <a:shade val="95000"/>
                <a:satMod val="150000"/>
              </a:schemeClr>
            </a:gs>
            <a:gs pos="100000">
              <a:schemeClr val="accent2">
                <a:hueOff val="-4533601"/>
                <a:satOff val="2618"/>
                <a:lumOff val="-4804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Распространение эффективных нестандартных форм занятости</a:t>
          </a:r>
          <a:endParaRPr lang="ru-RU" sz="1600" kern="1200" dirty="0"/>
        </a:p>
      </dsp:txBody>
      <dsp:txXfrm>
        <a:off x="0" y="2011252"/>
        <a:ext cx="2945193" cy="1089560"/>
      </dsp:txXfrm>
    </dsp:sp>
    <dsp:sp modelId="{C98EDB2D-2B74-4A8C-922A-1EE62D9CF29D}">
      <dsp:nvSpPr>
        <dsp:cNvPr id="0" name=""/>
        <dsp:cNvSpPr/>
      </dsp:nvSpPr>
      <dsp:spPr>
        <a:xfrm>
          <a:off x="3071744" y="3530644"/>
          <a:ext cx="5962937" cy="1723543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-8695070"/>
            <a:satOff val="-10141"/>
            <a:lumOff val="-1691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-8695070"/>
              <a:satOff val="-10141"/>
              <a:lumOff val="-1691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4445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>
              <a:effectLst/>
              <a:latin typeface="Times New Roman"/>
              <a:ea typeface="+mn-ea"/>
            </a:rPr>
            <a:t>повышение эффективности системы обеспечения занятости населения в соответствии с установленными индикаторами и приоритетами на основе минимизации выявленных её неэффективных форм; формирование и реализация системы и механизмов более полного и качественного сбалансирования кадровых потребностей экономики с предложением рабочей силы, снижения структурных диспропорций на рынке труда; создание условий для внутриобластной, том числе маятниковой миграции населения; привлечение на территорию области высококвалифицированных кадров из числа мигрантов, в первую очередь, соотечественников, проживающих за рубежом. </a:t>
          </a:r>
          <a:endParaRPr lang="ru-RU" sz="1100" kern="1200" dirty="0"/>
        </a:p>
      </dsp:txBody>
      <dsp:txXfrm>
        <a:off x="3071744" y="3530644"/>
        <a:ext cx="5962937" cy="1723543"/>
      </dsp:txXfrm>
    </dsp:sp>
    <dsp:sp modelId="{0E16E9BC-76E6-4C9B-98DF-F11690A4E111}">
      <dsp:nvSpPr>
        <dsp:cNvPr id="0" name=""/>
        <dsp:cNvSpPr/>
      </dsp:nvSpPr>
      <dsp:spPr>
        <a:xfrm>
          <a:off x="0" y="3854870"/>
          <a:ext cx="3069929" cy="1072803"/>
        </a:xfrm>
        <a:prstGeom prst="roundRect">
          <a:avLst/>
        </a:prstGeom>
        <a:gradFill rotWithShape="0">
          <a:gsLst>
            <a:gs pos="0">
              <a:schemeClr val="accent2">
                <a:hueOff val="-9067202"/>
                <a:satOff val="5236"/>
                <a:lumOff val="-9607"/>
                <a:alphaOff val="0"/>
                <a:shade val="45000"/>
                <a:satMod val="155000"/>
              </a:schemeClr>
            </a:gs>
            <a:gs pos="60000">
              <a:schemeClr val="accent2">
                <a:hueOff val="-9067202"/>
                <a:satOff val="5236"/>
                <a:lumOff val="-9607"/>
                <a:alphaOff val="0"/>
                <a:shade val="95000"/>
                <a:satMod val="150000"/>
              </a:schemeClr>
            </a:gs>
            <a:gs pos="100000">
              <a:schemeClr val="accent2">
                <a:hueOff val="-9067202"/>
                <a:satOff val="5236"/>
                <a:lumOff val="-9607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Минимизация территориальных диспропорций рынка труда </a:t>
          </a:r>
          <a:endParaRPr lang="ru-RU" sz="1600" kern="1200" dirty="0"/>
        </a:p>
      </dsp:txBody>
      <dsp:txXfrm>
        <a:off x="0" y="3854870"/>
        <a:ext cx="3069929" cy="1072803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F44C485-830A-4FB9-ACBF-E9FAB7C35325}">
      <dsp:nvSpPr>
        <dsp:cNvPr id="0" name=""/>
        <dsp:cNvSpPr/>
      </dsp:nvSpPr>
      <dsp:spPr>
        <a:xfrm>
          <a:off x="0" y="0"/>
          <a:ext cx="4392488" cy="1576975"/>
        </a:xfrm>
        <a:prstGeom prst="rect">
          <a:avLst/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Атлас трудовых ресурсов</a:t>
          </a:r>
          <a:endParaRPr lang="ru-RU" sz="3100" kern="1200" dirty="0"/>
        </a:p>
      </dsp:txBody>
      <dsp:txXfrm>
        <a:off x="0" y="0"/>
        <a:ext cx="4392488" cy="1576975"/>
      </dsp:txXfrm>
    </dsp:sp>
    <dsp:sp modelId="{8CDFA82E-198C-435A-83FA-4AF8AFB60048}">
      <dsp:nvSpPr>
        <dsp:cNvPr id="0" name=""/>
        <dsp:cNvSpPr/>
      </dsp:nvSpPr>
      <dsp:spPr>
        <a:xfrm>
          <a:off x="0" y="1583366"/>
          <a:ext cx="1098121" cy="331164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Снижение издержек на труд, связанных с низким уровнем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конкурен-ции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на РТ и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подтверж-дением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уровня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квалифи-кации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работников</a:t>
          </a:r>
          <a:endParaRPr lang="ru-RU" sz="1400" b="0" kern="1200" dirty="0"/>
        </a:p>
      </dsp:txBody>
      <dsp:txXfrm>
        <a:off x="0" y="1583366"/>
        <a:ext cx="1098121" cy="3311647"/>
      </dsp:txXfrm>
    </dsp:sp>
    <dsp:sp modelId="{0022E385-DCBB-4CB5-B127-267AA3EEB535}">
      <dsp:nvSpPr>
        <dsp:cNvPr id="0" name=""/>
        <dsp:cNvSpPr/>
      </dsp:nvSpPr>
      <dsp:spPr>
        <a:xfrm>
          <a:off x="1098121" y="1576975"/>
          <a:ext cx="1098121" cy="3311647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Удовлетво-рение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пот-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ребности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экономики в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раб.силе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на основе организации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эффектив-ного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ис-пользова-ния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тру-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довых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ре-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сурсов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и оп-</a:t>
          </a:r>
          <a:r>
            <a:rPr lang="ru-RU" sz="1400" b="0" kern="1200" dirty="0" err="1" smtClean="0">
              <a:latin typeface="Times New Roman" pitchFamily="18" charset="0"/>
              <a:cs typeface="Times New Roman" pitchFamily="18" charset="0"/>
            </a:rPr>
            <a:t>тимизации</a:t>
          </a:r>
          <a:r>
            <a:rPr lang="ru-RU" sz="1400" b="0" kern="1200" dirty="0" smtClean="0">
              <a:latin typeface="Times New Roman" pitchFamily="18" charset="0"/>
              <a:cs typeface="Times New Roman" pitchFamily="18" charset="0"/>
            </a:rPr>
            <a:t> РТ</a:t>
          </a:r>
          <a:endParaRPr lang="ru-RU" sz="1400" b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98121" y="1576975"/>
        <a:ext cx="1098121" cy="3311647"/>
      </dsp:txXfrm>
    </dsp:sp>
    <dsp:sp modelId="{F1BB84C5-36A1-4AC9-9AC8-1417FFE66B59}">
      <dsp:nvSpPr>
        <dsp:cNvPr id="0" name=""/>
        <dsp:cNvSpPr/>
      </dsp:nvSpPr>
      <dsp:spPr>
        <a:xfrm>
          <a:off x="2196243" y="1576975"/>
          <a:ext cx="1098121" cy="331164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err="1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Минимиза-ция</a:t>
          </a:r>
          <a:r>
            <a:rPr lang="ru-RU" sz="1400" b="0" kern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 рисков, связанных со снижением численно-</a:t>
          </a:r>
          <a:r>
            <a:rPr lang="ru-RU" sz="1400" b="0" kern="1200" dirty="0" err="1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сти</a:t>
          </a:r>
          <a:r>
            <a:rPr lang="ru-RU" sz="1400" b="0" kern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 граждан </a:t>
          </a:r>
          <a:r>
            <a:rPr lang="ru-RU" sz="1400" b="0" kern="1200" dirty="0" err="1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трудоспо-собного</a:t>
          </a:r>
          <a:r>
            <a:rPr lang="ru-RU" sz="1400" b="0" kern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 возраста</a:t>
          </a:r>
          <a:endParaRPr lang="ru-RU" sz="1400" b="0" kern="1200" dirty="0"/>
        </a:p>
      </dsp:txBody>
      <dsp:txXfrm>
        <a:off x="2196243" y="1576975"/>
        <a:ext cx="1098121" cy="3311647"/>
      </dsp:txXfrm>
    </dsp:sp>
    <dsp:sp modelId="{3901696E-67C1-4016-910F-31CF193FA3C2}">
      <dsp:nvSpPr>
        <dsp:cNvPr id="0" name=""/>
        <dsp:cNvSpPr/>
      </dsp:nvSpPr>
      <dsp:spPr>
        <a:xfrm>
          <a:off x="3294366" y="1576975"/>
          <a:ext cx="1098121" cy="3311647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Внедрение цифровых технологий в  социально-трудовой сфере</a:t>
          </a:r>
          <a:endParaRPr lang="ru-RU" sz="1400" b="0" kern="1200" dirty="0"/>
        </a:p>
      </dsp:txBody>
      <dsp:txXfrm>
        <a:off x="3294366" y="1576975"/>
        <a:ext cx="1098121" cy="3311647"/>
      </dsp:txXfrm>
    </dsp:sp>
    <dsp:sp modelId="{B189AF68-780D-417A-9367-AA90EF89A331}">
      <dsp:nvSpPr>
        <dsp:cNvPr id="0" name=""/>
        <dsp:cNvSpPr/>
      </dsp:nvSpPr>
      <dsp:spPr>
        <a:xfrm>
          <a:off x="0" y="4888623"/>
          <a:ext cx="4392488" cy="367960"/>
        </a:xfrm>
        <a:prstGeom prst="rect">
          <a:avLst/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F44C485-830A-4FB9-ACBF-E9FAB7C35325}">
      <dsp:nvSpPr>
        <dsp:cNvPr id="0" name=""/>
        <dsp:cNvSpPr/>
      </dsp:nvSpPr>
      <dsp:spPr>
        <a:xfrm>
          <a:off x="0" y="10203"/>
          <a:ext cx="4392488" cy="1617787"/>
        </a:xfrm>
        <a:prstGeom prst="rect">
          <a:avLst/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Центры занятости и деловой активности</a:t>
          </a:r>
          <a:endParaRPr lang="ru-RU" sz="3100" kern="1200" dirty="0"/>
        </a:p>
      </dsp:txBody>
      <dsp:txXfrm>
        <a:off x="0" y="10203"/>
        <a:ext cx="4392488" cy="1617787"/>
      </dsp:txXfrm>
    </dsp:sp>
    <dsp:sp modelId="{8CDFA82E-198C-435A-83FA-4AF8AFB60048}">
      <dsp:nvSpPr>
        <dsp:cNvPr id="0" name=""/>
        <dsp:cNvSpPr/>
      </dsp:nvSpPr>
      <dsp:spPr>
        <a:xfrm>
          <a:off x="0" y="1587178"/>
          <a:ext cx="1098121" cy="331164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Содействие созданию и сохранению  высокопроизводительных рабочих мест,  </a:t>
          </a:r>
          <a:r>
            <a:rPr lang="ru-RU" sz="1400" b="0" kern="1200" dirty="0" err="1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расши-ряющих</a:t>
          </a:r>
          <a:r>
            <a:rPr lang="ru-RU" sz="1400" b="0" kern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 возможно-</a:t>
          </a:r>
          <a:r>
            <a:rPr lang="ru-RU" sz="1400" b="0" kern="1200" dirty="0" err="1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сти</a:t>
          </a:r>
          <a:r>
            <a:rPr lang="ru-RU" sz="1400" b="0" kern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 для  </a:t>
          </a:r>
          <a:r>
            <a:rPr lang="ru-RU" sz="1400" b="0" kern="1200" dirty="0" err="1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пол-ной</a:t>
          </a:r>
          <a:r>
            <a:rPr lang="ru-RU" sz="1400" b="0" kern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, </a:t>
          </a:r>
          <a:r>
            <a:rPr lang="ru-RU" sz="1400" b="0" kern="1200" dirty="0" err="1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проду-ктивной</a:t>
          </a:r>
          <a:r>
            <a:rPr lang="ru-RU" sz="1400" b="0" kern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 и легально  </a:t>
          </a:r>
          <a:r>
            <a:rPr lang="ru-RU" sz="1400" b="0" kern="1200" dirty="0" err="1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оплачи-ваемой</a:t>
          </a:r>
          <a:r>
            <a:rPr lang="ru-RU" sz="1400" b="0" kern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 занятости</a:t>
          </a:r>
          <a:endParaRPr lang="ru-RU" sz="1400" b="0" kern="1200" dirty="0">
            <a:latin typeface="Times New Roman" pitchFamily="18" charset="0"/>
            <a:ea typeface="Times New Roman" pitchFamily="18" charset="0"/>
            <a:cs typeface="Times New Roman" pitchFamily="18" charset="0"/>
          </a:endParaRPr>
        </a:p>
      </dsp:txBody>
      <dsp:txXfrm>
        <a:off x="0" y="1587178"/>
        <a:ext cx="1098121" cy="3311647"/>
      </dsp:txXfrm>
    </dsp:sp>
    <dsp:sp modelId="{0AB37444-832D-4E1B-A959-E9AACBFF64E1}">
      <dsp:nvSpPr>
        <dsp:cNvPr id="0" name=""/>
        <dsp:cNvSpPr/>
      </dsp:nvSpPr>
      <dsp:spPr>
        <a:xfrm>
          <a:off x="1098122" y="1587178"/>
          <a:ext cx="1098121" cy="3311647"/>
        </a:xfrm>
        <a:prstGeom prst="rect">
          <a:avLst/>
        </a:prstGeom>
        <a:gradFill rotWithShape="0">
          <a:gsLst>
            <a:gs pos="0">
              <a:schemeClr val="accent5">
                <a:hueOff val="-4673099"/>
                <a:satOff val="6871"/>
                <a:lumOff val="5882"/>
                <a:alphaOff val="0"/>
                <a:tint val="65000"/>
                <a:satMod val="270000"/>
              </a:schemeClr>
            </a:gs>
            <a:gs pos="25000">
              <a:schemeClr val="accent5">
                <a:hueOff val="-4673099"/>
                <a:satOff val="6871"/>
                <a:lumOff val="5882"/>
                <a:alphaOff val="0"/>
                <a:tint val="60000"/>
                <a:satMod val="300000"/>
              </a:schemeClr>
            </a:gs>
            <a:gs pos="100000">
              <a:schemeClr val="accent5">
                <a:hueOff val="-4673099"/>
                <a:satOff val="6871"/>
                <a:lumOff val="5882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Содействие  </a:t>
          </a:r>
          <a:r>
            <a:rPr lang="ru-RU" sz="1400" b="0" kern="1200" dirty="0" err="1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формиро-ванию</a:t>
          </a:r>
          <a:r>
            <a:rPr lang="ru-RU" sz="1400" b="0" kern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  </a:t>
          </a:r>
          <a:r>
            <a:rPr lang="ru-RU" sz="1400" b="0" kern="1200" dirty="0" err="1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эффектив-ного</a:t>
          </a:r>
          <a:r>
            <a:rPr lang="ru-RU" sz="1400" b="0" kern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,  </a:t>
          </a:r>
          <a:r>
            <a:rPr lang="ru-RU" sz="1400" b="0" kern="1200" dirty="0" err="1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конкуренто</a:t>
          </a:r>
          <a:r>
            <a:rPr lang="ru-RU" sz="1400" b="0" kern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-способного  </a:t>
          </a:r>
          <a:r>
            <a:rPr lang="ru-RU" sz="1400" b="0" kern="1200" dirty="0" err="1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предложе-ния</a:t>
          </a:r>
          <a:r>
            <a:rPr lang="ru-RU" sz="1400" b="0" kern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 рабочей  силы на рынке труда</a:t>
          </a:r>
          <a:endParaRPr lang="ru-RU" sz="1400" b="0" kern="1200" dirty="0">
            <a:latin typeface="Times New Roman" pitchFamily="18" charset="0"/>
            <a:ea typeface="Times New Roman" pitchFamily="18" charset="0"/>
            <a:cs typeface="Times New Roman" pitchFamily="18" charset="0"/>
          </a:endParaRPr>
        </a:p>
      </dsp:txBody>
      <dsp:txXfrm>
        <a:off x="1098122" y="1587178"/>
        <a:ext cx="1098121" cy="3311647"/>
      </dsp:txXfrm>
    </dsp:sp>
    <dsp:sp modelId="{8893A4FE-0DD4-4351-8626-D7217E5DD937}">
      <dsp:nvSpPr>
        <dsp:cNvPr id="0" name=""/>
        <dsp:cNvSpPr/>
      </dsp:nvSpPr>
      <dsp:spPr>
        <a:xfrm>
          <a:off x="2196244" y="1587178"/>
          <a:ext cx="1098121" cy="3311647"/>
        </a:xfrm>
        <a:prstGeom prst="rect">
          <a:avLst/>
        </a:prstGeom>
        <a:gradFill rotWithShape="0">
          <a:gsLst>
            <a:gs pos="0">
              <a:schemeClr val="accent5">
                <a:hueOff val="-9346198"/>
                <a:satOff val="13742"/>
                <a:lumOff val="11765"/>
                <a:alphaOff val="0"/>
                <a:tint val="65000"/>
                <a:satMod val="270000"/>
              </a:schemeClr>
            </a:gs>
            <a:gs pos="25000">
              <a:schemeClr val="accent5">
                <a:hueOff val="-9346198"/>
                <a:satOff val="13742"/>
                <a:lumOff val="11765"/>
                <a:alphaOff val="0"/>
                <a:tint val="60000"/>
                <a:satMod val="300000"/>
              </a:schemeClr>
            </a:gs>
            <a:gs pos="100000">
              <a:schemeClr val="accent5">
                <a:hueOff val="-9346198"/>
                <a:satOff val="13742"/>
                <a:lumOff val="11765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err="1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Обеспече-ние</a:t>
          </a:r>
          <a:r>
            <a:rPr lang="ru-RU" sz="1400" b="0" kern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 доступности </a:t>
          </a:r>
          <a:r>
            <a:rPr lang="ru-RU" sz="1400" b="0" kern="1200" dirty="0" err="1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гос.услуг</a:t>
          </a:r>
          <a:r>
            <a:rPr lang="ru-RU" sz="1400" b="0" kern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  в сфере занятости и повышения  </a:t>
          </a:r>
          <a:r>
            <a:rPr lang="ru-RU" sz="1400" b="0" kern="1200" dirty="0" err="1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экономи</a:t>
          </a:r>
          <a:r>
            <a:rPr lang="ru-RU" sz="1400" b="0" kern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-ческой активности всех  категорий граждан</a:t>
          </a:r>
          <a:endParaRPr lang="ru-RU" sz="1400" b="0" kern="1200" dirty="0">
            <a:latin typeface="Times New Roman" pitchFamily="18" charset="0"/>
            <a:ea typeface="Times New Roman" pitchFamily="18" charset="0"/>
            <a:cs typeface="Times New Roman" pitchFamily="18" charset="0"/>
          </a:endParaRPr>
        </a:p>
      </dsp:txBody>
      <dsp:txXfrm>
        <a:off x="2196244" y="1587178"/>
        <a:ext cx="1098121" cy="3311647"/>
      </dsp:txXfrm>
    </dsp:sp>
    <dsp:sp modelId="{9740905F-C28F-4CD5-9146-B27617C78C2D}">
      <dsp:nvSpPr>
        <dsp:cNvPr id="0" name=""/>
        <dsp:cNvSpPr/>
      </dsp:nvSpPr>
      <dsp:spPr>
        <a:xfrm>
          <a:off x="3294366" y="1587178"/>
          <a:ext cx="1098121" cy="3311647"/>
        </a:xfrm>
        <a:prstGeom prst="rect">
          <a:avLst/>
        </a:prstGeom>
        <a:solidFill>
          <a:schemeClr val="bg2">
            <a:lumMod val="9000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Сокращение  дисбаланса между  спросом и </a:t>
          </a:r>
          <a:r>
            <a:rPr lang="ru-RU" sz="1400" b="0" kern="1200" dirty="0" err="1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предложе-нием</a:t>
          </a:r>
          <a:r>
            <a:rPr lang="ru-RU" sz="1400" b="0" kern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  на рынке труда, </a:t>
          </a:r>
          <a:r>
            <a:rPr lang="ru-RU" sz="1400" b="0" kern="1200" dirty="0" err="1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минимиза-ция</a:t>
          </a:r>
          <a:r>
            <a:rPr lang="ru-RU" sz="1400" b="0" kern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rPr>
            <a:t> дефицита кадров</a:t>
          </a:r>
          <a:endParaRPr lang="ru-RU" sz="1400" b="0" kern="1200" dirty="0">
            <a:latin typeface="Times New Roman" pitchFamily="18" charset="0"/>
            <a:ea typeface="Times New Roman" pitchFamily="18" charset="0"/>
            <a:cs typeface="Times New Roman" pitchFamily="18" charset="0"/>
          </a:endParaRPr>
        </a:p>
      </dsp:txBody>
      <dsp:txXfrm>
        <a:off x="3294366" y="1587178"/>
        <a:ext cx="1098121" cy="3311647"/>
      </dsp:txXfrm>
    </dsp:sp>
    <dsp:sp modelId="{B189AF68-780D-417A-9367-AA90EF89A331}">
      <dsp:nvSpPr>
        <dsp:cNvPr id="0" name=""/>
        <dsp:cNvSpPr/>
      </dsp:nvSpPr>
      <dsp:spPr>
        <a:xfrm>
          <a:off x="0" y="4898826"/>
          <a:ext cx="4392488" cy="367960"/>
        </a:xfrm>
        <a:prstGeom prst="rect">
          <a:avLst/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5CB0739-F146-4EC8-9481-6F4719C98884}">
      <dsp:nvSpPr>
        <dsp:cNvPr id="0" name=""/>
        <dsp:cNvSpPr/>
      </dsp:nvSpPr>
      <dsp:spPr>
        <a:xfrm rot="5400000">
          <a:off x="-173673" y="176200"/>
          <a:ext cx="1157823" cy="810476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5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 </a:t>
          </a:r>
          <a:endParaRPr lang="ru-RU" sz="2200" kern="1200" dirty="0"/>
        </a:p>
      </dsp:txBody>
      <dsp:txXfrm rot="5400000">
        <a:off x="-173673" y="176200"/>
        <a:ext cx="1157823" cy="810476"/>
      </dsp:txXfrm>
    </dsp:sp>
    <dsp:sp modelId="{6D3BE092-9E16-4464-B13B-258B1E1D46F4}">
      <dsp:nvSpPr>
        <dsp:cNvPr id="0" name=""/>
        <dsp:cNvSpPr/>
      </dsp:nvSpPr>
      <dsp:spPr>
        <a:xfrm rot="5400000">
          <a:off x="4192734" y="-3379731"/>
          <a:ext cx="752585" cy="75171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 формирование системы эффективного противодействия негативным демографическим структурным сдвигам, в том числе за счет привлечения в регион трудовых мигрантов </a:t>
          </a:r>
          <a:endParaRPr lang="ru-RU" sz="1500" kern="1200" dirty="0"/>
        </a:p>
      </dsp:txBody>
      <dsp:txXfrm rot="5400000">
        <a:off x="4192734" y="-3379731"/>
        <a:ext cx="752585" cy="7517101"/>
      </dsp:txXfrm>
    </dsp:sp>
    <dsp:sp modelId="{B2F4DB19-8EA3-4D2D-B1E2-36C027EE84D0}">
      <dsp:nvSpPr>
        <dsp:cNvPr id="0" name=""/>
        <dsp:cNvSpPr/>
      </dsp:nvSpPr>
      <dsp:spPr>
        <a:xfrm rot="5400000">
          <a:off x="-173673" y="1217628"/>
          <a:ext cx="1157823" cy="810476"/>
        </a:xfrm>
        <a:prstGeom prst="chevron">
          <a:avLst/>
        </a:prstGeom>
        <a:gradFill rotWithShape="0">
          <a:gsLst>
            <a:gs pos="0">
              <a:schemeClr val="accent5">
                <a:hueOff val="-3504824"/>
                <a:satOff val="5153"/>
                <a:lumOff val="4412"/>
                <a:alphaOff val="0"/>
                <a:shade val="45000"/>
                <a:satMod val="155000"/>
              </a:schemeClr>
            </a:gs>
            <a:gs pos="60000">
              <a:schemeClr val="accent5">
                <a:hueOff val="-3504824"/>
                <a:satOff val="5153"/>
                <a:lumOff val="4412"/>
                <a:alphaOff val="0"/>
                <a:shade val="95000"/>
                <a:satMod val="150000"/>
              </a:schemeClr>
            </a:gs>
            <a:gs pos="100000">
              <a:schemeClr val="accent5">
                <a:hueOff val="-3504824"/>
                <a:satOff val="5153"/>
                <a:lumOff val="4412"/>
                <a:alphaOff val="0"/>
                <a:tint val="87000"/>
                <a:satMod val="250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3504824"/>
              <a:satOff val="5153"/>
              <a:lumOff val="4412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 </a:t>
          </a:r>
          <a:endParaRPr lang="ru-RU" sz="2200" kern="1200" dirty="0"/>
        </a:p>
      </dsp:txBody>
      <dsp:txXfrm rot="5400000">
        <a:off x="-173673" y="1217628"/>
        <a:ext cx="1157823" cy="810476"/>
      </dsp:txXfrm>
    </dsp:sp>
    <dsp:sp modelId="{FAB1CF79-D2B1-45E2-9EF3-1507596A80AE}">
      <dsp:nvSpPr>
        <dsp:cNvPr id="0" name=""/>
        <dsp:cNvSpPr/>
      </dsp:nvSpPr>
      <dsp:spPr>
        <a:xfrm rot="5400000">
          <a:off x="4192734" y="-2338302"/>
          <a:ext cx="752585" cy="75171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3504824"/>
              <a:satOff val="5153"/>
              <a:lumOff val="4412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 создание условий для реализации в полной мере принципов достойного труда и повышения уровня жизни населения</a:t>
          </a:r>
          <a:endParaRPr lang="ru-RU" sz="1500" kern="1200" dirty="0"/>
        </a:p>
      </dsp:txBody>
      <dsp:txXfrm rot="5400000">
        <a:off x="4192734" y="-2338302"/>
        <a:ext cx="752585" cy="7517101"/>
      </dsp:txXfrm>
    </dsp:sp>
    <dsp:sp modelId="{8ECAE3FB-2964-4FC0-A6D6-C6B9954238C4}">
      <dsp:nvSpPr>
        <dsp:cNvPr id="0" name=""/>
        <dsp:cNvSpPr/>
      </dsp:nvSpPr>
      <dsp:spPr>
        <a:xfrm rot="5400000">
          <a:off x="-173673" y="2259057"/>
          <a:ext cx="1157823" cy="810476"/>
        </a:xfrm>
        <a:prstGeom prst="chevron">
          <a:avLst/>
        </a:prstGeom>
        <a:gradFill rotWithShape="0">
          <a:gsLst>
            <a:gs pos="0">
              <a:schemeClr val="accent5">
                <a:hueOff val="-7009648"/>
                <a:satOff val="10306"/>
                <a:lumOff val="8824"/>
                <a:alphaOff val="0"/>
                <a:shade val="45000"/>
                <a:satMod val="155000"/>
              </a:schemeClr>
            </a:gs>
            <a:gs pos="60000">
              <a:schemeClr val="accent5">
                <a:hueOff val="-7009648"/>
                <a:satOff val="10306"/>
                <a:lumOff val="8824"/>
                <a:alphaOff val="0"/>
                <a:shade val="95000"/>
                <a:satMod val="150000"/>
              </a:schemeClr>
            </a:gs>
            <a:gs pos="100000">
              <a:schemeClr val="accent5">
                <a:hueOff val="-7009648"/>
                <a:satOff val="10306"/>
                <a:lumOff val="8824"/>
                <a:alphaOff val="0"/>
                <a:tint val="87000"/>
                <a:satMod val="250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7009648"/>
              <a:satOff val="10306"/>
              <a:lumOff val="8824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 </a:t>
          </a:r>
          <a:endParaRPr lang="ru-RU" sz="2200" kern="1200" dirty="0"/>
        </a:p>
      </dsp:txBody>
      <dsp:txXfrm rot="5400000">
        <a:off x="-173673" y="2259057"/>
        <a:ext cx="1157823" cy="810476"/>
      </dsp:txXfrm>
    </dsp:sp>
    <dsp:sp modelId="{08FB5A45-3869-4704-81EF-500338B6814B}">
      <dsp:nvSpPr>
        <dsp:cNvPr id="0" name=""/>
        <dsp:cNvSpPr/>
      </dsp:nvSpPr>
      <dsp:spPr>
        <a:xfrm rot="5400000">
          <a:off x="4192734" y="-1296873"/>
          <a:ext cx="752585" cy="75171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7009648"/>
              <a:satOff val="10306"/>
              <a:lumOff val="8824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500" kern="1200" dirty="0" smtClean="0"/>
            <a:t> выстраивание системы эффективного взаимодействия между рынком труда и рынком образовательных услуг</a:t>
          </a:r>
          <a:endParaRPr lang="ru-RU" sz="1500" kern="1200" dirty="0"/>
        </a:p>
      </dsp:txBody>
      <dsp:txXfrm rot="5400000">
        <a:off x="4192734" y="-1296873"/>
        <a:ext cx="752585" cy="7517101"/>
      </dsp:txXfrm>
    </dsp:sp>
    <dsp:sp modelId="{AB011763-ED67-4281-A91F-C944BF21648B}">
      <dsp:nvSpPr>
        <dsp:cNvPr id="0" name=""/>
        <dsp:cNvSpPr/>
      </dsp:nvSpPr>
      <dsp:spPr>
        <a:xfrm rot="5400000">
          <a:off x="-173673" y="3300486"/>
          <a:ext cx="1157823" cy="810476"/>
        </a:xfrm>
        <a:prstGeom prst="chevron">
          <a:avLst/>
        </a:prstGeom>
        <a:gradFill rotWithShape="0">
          <a:gsLst>
            <a:gs pos="0">
              <a:schemeClr val="accent5">
                <a:hueOff val="-10514473"/>
                <a:satOff val="15460"/>
                <a:lumOff val="13235"/>
                <a:alphaOff val="0"/>
                <a:shade val="45000"/>
                <a:satMod val="155000"/>
              </a:schemeClr>
            </a:gs>
            <a:gs pos="60000">
              <a:schemeClr val="accent5">
                <a:hueOff val="-10514473"/>
                <a:satOff val="15460"/>
                <a:lumOff val="13235"/>
                <a:alphaOff val="0"/>
                <a:shade val="95000"/>
                <a:satMod val="150000"/>
              </a:schemeClr>
            </a:gs>
            <a:gs pos="100000">
              <a:schemeClr val="accent5">
                <a:hueOff val="-10514473"/>
                <a:satOff val="15460"/>
                <a:lumOff val="13235"/>
                <a:alphaOff val="0"/>
                <a:tint val="87000"/>
                <a:satMod val="250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10514473"/>
              <a:satOff val="15460"/>
              <a:lumOff val="13235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 dirty="0"/>
        </a:p>
      </dsp:txBody>
      <dsp:txXfrm rot="5400000">
        <a:off x="-173673" y="3300486"/>
        <a:ext cx="1157823" cy="810476"/>
      </dsp:txXfrm>
    </dsp:sp>
    <dsp:sp modelId="{9893D7A8-F5A8-4A9B-9CBE-A6A932D68087}">
      <dsp:nvSpPr>
        <dsp:cNvPr id="0" name=""/>
        <dsp:cNvSpPr/>
      </dsp:nvSpPr>
      <dsp:spPr>
        <a:xfrm rot="5400000">
          <a:off x="4192734" y="-255445"/>
          <a:ext cx="752585" cy="75171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10514473"/>
              <a:satOff val="15460"/>
              <a:lumOff val="13235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 внедрение моделей многоуровневой профориентации и эффективного трудоустройства выпускников вузов и </a:t>
          </a:r>
          <a:r>
            <a:rPr lang="ru-RU" sz="1500" kern="1200" dirty="0" err="1" smtClean="0"/>
            <a:t>сузов</a:t>
          </a:r>
          <a:endParaRPr lang="ru-RU" sz="1500" kern="1200" dirty="0"/>
        </a:p>
      </dsp:txBody>
      <dsp:txXfrm rot="5400000">
        <a:off x="4192734" y="-255445"/>
        <a:ext cx="752585" cy="7517101"/>
      </dsp:txXfrm>
    </dsp:sp>
    <dsp:sp modelId="{A60FA28A-442B-4228-8AF5-5EC6AA49B5CE}">
      <dsp:nvSpPr>
        <dsp:cNvPr id="0" name=""/>
        <dsp:cNvSpPr/>
      </dsp:nvSpPr>
      <dsp:spPr>
        <a:xfrm rot="5400000">
          <a:off x="-173673" y="4341914"/>
          <a:ext cx="1157823" cy="810476"/>
        </a:xfrm>
        <a:prstGeom prst="chevron">
          <a:avLst/>
        </a:prstGeom>
        <a:gradFill rotWithShape="0">
          <a:gsLst>
            <a:gs pos="0">
              <a:schemeClr val="accent5">
                <a:hueOff val="-14019296"/>
                <a:satOff val="20613"/>
                <a:lumOff val="17647"/>
                <a:alphaOff val="0"/>
                <a:shade val="45000"/>
                <a:satMod val="155000"/>
              </a:schemeClr>
            </a:gs>
            <a:gs pos="60000">
              <a:schemeClr val="accent5">
                <a:hueOff val="-14019296"/>
                <a:satOff val="20613"/>
                <a:lumOff val="17647"/>
                <a:alphaOff val="0"/>
                <a:shade val="95000"/>
                <a:satMod val="150000"/>
              </a:schemeClr>
            </a:gs>
            <a:gs pos="100000">
              <a:schemeClr val="accent5">
                <a:hueOff val="-14019296"/>
                <a:satOff val="20613"/>
                <a:lumOff val="17647"/>
                <a:alphaOff val="0"/>
                <a:tint val="87000"/>
                <a:satMod val="250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14019296"/>
              <a:satOff val="20613"/>
              <a:lumOff val="17647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 dirty="0"/>
        </a:p>
      </dsp:txBody>
      <dsp:txXfrm rot="5400000">
        <a:off x="-173673" y="4341914"/>
        <a:ext cx="1157823" cy="810476"/>
      </dsp:txXfrm>
    </dsp:sp>
    <dsp:sp modelId="{139D35BA-F1E0-426B-8CCB-9C3EDC658A7A}">
      <dsp:nvSpPr>
        <dsp:cNvPr id="0" name=""/>
        <dsp:cNvSpPr/>
      </dsp:nvSpPr>
      <dsp:spPr>
        <a:xfrm rot="5400000">
          <a:off x="4192734" y="785983"/>
          <a:ext cx="752585" cy="751710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14019296"/>
              <a:satOff val="20613"/>
              <a:lumOff val="17647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 отработка системы оценки профессиональных квалификаций </a:t>
          </a:r>
          <a:endParaRPr lang="ru-RU" sz="1500" kern="1200" dirty="0"/>
        </a:p>
      </dsp:txBody>
      <dsp:txXfrm rot="5400000">
        <a:off x="4192734" y="785983"/>
        <a:ext cx="752585" cy="75171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fld id="{D0DD19EF-3D34-4550-8A11-8B6AB5828ABA}" type="datetimeFigureOut">
              <a:rPr lang="ru-RU"/>
              <a:pPr>
                <a:defRPr/>
              </a:pPr>
              <a:t>13.11.2017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D47D4E3-D8DE-48BC-870A-3FDD0882E5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587946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2149A8C-4496-409D-A0E1-55478F76588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5DD3BC6-E797-4914-9986-A5E3E17328FA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11A5C24-8ED0-4373-A530-D2DAC13AECCF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4761DA4-F91B-4621-9BC7-A654D18A1A17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D699BDF-140A-4CB0-AD4C-297D5072258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C3868DA-6D9B-482D-B5B4-E427EDFFECB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5742D7E-5289-4202-9590-5837B061AF8F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1F7F982-33C2-4294-9A4A-A83D272FB39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A665FFC-4249-471D-99EB-765CDDCF6D70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91A6D6B-72E2-456A-92CF-9CA520E579CF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2FB6979-3A70-4E06-A84B-21436A30DE9A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69D0BF1B-82AA-4CF7-BC1F-E8747FD7EE8D}" type="datetimeFigureOut">
              <a:rPr lang="ru-RU" smtClean="0"/>
              <a:pPr>
                <a:defRPr/>
              </a:pPr>
              <a:t>13.11.2017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3B1CC316-274F-443D-8D34-C295041E2F5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  <p:sldLayoutId id="2147483906" r:id="rId10"/>
    <p:sldLayoutId id="21474839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39552" y="620688"/>
            <a:ext cx="8136904" cy="3096344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type="subTitle" idx="1"/>
          </p:nvPr>
        </p:nvSpPr>
        <p:spPr>
          <a:xfrm>
            <a:off x="337245" y="3897052"/>
            <a:ext cx="8496944" cy="2196244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Доклад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Колесниковой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О.А.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д.э.н., профессора Воронежского государственного университета </a:t>
            </a:r>
            <a:endParaRPr lang="en-US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Масловой Е.В., </a:t>
            </a:r>
            <a:r>
              <a:rPr lang="ru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к.ф.н., </a:t>
            </a:r>
            <a:r>
              <a:rPr lang="ru-RU" sz="24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зам.руководителя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департамента  труда и занятости населения Воронежской области 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1"/>
          <p:cNvSpPr txBox="1">
            <a:spLocks/>
          </p:cNvSpPr>
          <p:nvPr/>
        </p:nvSpPr>
        <p:spPr>
          <a:xfrm>
            <a:off x="3419872" y="6526063"/>
            <a:ext cx="2542567" cy="332656"/>
          </a:xfrm>
          <a:prstGeom prst="rect">
            <a:avLst/>
          </a:prstGeom>
        </p:spPr>
        <p:txBody>
          <a:bodyPr vert="horz" lIns="45720" rIns="45720">
            <a:normAutofit fontScale="92500" lnSpcReduction="20000"/>
          </a:bodyPr>
          <a:lstStyle/>
          <a:p>
            <a:pPr marL="0" marR="64008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 ноября 2017 года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620688"/>
            <a:ext cx="8424936" cy="261610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sz="41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СТРАТЕГИЧЕСКИЕ</a:t>
            </a:r>
          </a:p>
          <a:p>
            <a:pPr indent="450215" algn="ctr">
              <a:spcAft>
                <a:spcPts val="0"/>
              </a:spcAft>
            </a:pPr>
            <a:r>
              <a:rPr lang="ru-RU" sz="41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ОРИЕНТИРЫ </a:t>
            </a:r>
            <a:r>
              <a:rPr lang="ru-RU" sz="41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РАЗВИТИЯ</a:t>
            </a:r>
          </a:p>
          <a:p>
            <a:pPr indent="450215" algn="ctr">
              <a:spcAft>
                <a:spcPts val="0"/>
              </a:spcAft>
            </a:pPr>
            <a:r>
              <a:rPr lang="ru-RU" sz="41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РЫНКА </a:t>
            </a:r>
            <a:r>
              <a:rPr lang="ru-RU" sz="41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ТРУДА</a:t>
            </a:r>
          </a:p>
          <a:p>
            <a:pPr indent="450215" algn="ctr">
              <a:spcAft>
                <a:spcPts val="0"/>
              </a:spcAft>
            </a:pPr>
            <a:r>
              <a:rPr lang="ru-RU" sz="41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ВОРОНЕЖСКОЙ </a:t>
            </a:r>
            <a:r>
              <a:rPr lang="ru-RU" sz="41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ОБЛАСТИ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700808"/>
            <a:ext cx="8183880" cy="177164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СПАСИБО</a:t>
            </a:r>
            <a:br>
              <a:rPr lang="ru-RU" sz="4800" dirty="0" smtClean="0"/>
            </a:br>
            <a:r>
              <a:rPr lang="ru-RU" sz="4800" dirty="0" smtClean="0"/>
              <a:t>ЗА ВНИМАНИЕ !</a:t>
            </a:r>
            <a:endParaRPr lang="ru-RU" sz="4800" dirty="0"/>
          </a:p>
        </p:txBody>
      </p:sp>
    </p:spTree>
    <p:extLst>
      <p:ext uri="{BB962C8B-B14F-4D97-AF65-F5344CB8AC3E}">
        <p14:creationId xmlns="" xmlns:p14="http://schemas.microsoft.com/office/powerpoint/2010/main" val="317898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8355" y="404664"/>
            <a:ext cx="8435280" cy="216024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Главная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стратегическая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цель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на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долгосрочный период - обеспечение сбалансированности регионального рынка труда на основе повышения эффективности занятости и роста производительности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труда 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3078" name="Picture 6" descr="http://severnoebutovomedia.ru/upload/iblock/43c/43cd17be82c3143d021a257cfa6ce0c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48123"/>
            <a:ext cx="8712967" cy="42185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1326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183880" cy="64807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Смена парадигм занятости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06625730"/>
              </p:ext>
            </p:extLst>
          </p:nvPr>
        </p:nvGraphicFramePr>
        <p:xfrm>
          <a:off x="323528" y="1484784"/>
          <a:ext cx="8496944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22965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idx="1"/>
          </p:nvPr>
        </p:nvSpPr>
        <p:spPr>
          <a:xfrm>
            <a:off x="323528" y="404664"/>
            <a:ext cx="8568952" cy="1026440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 eaLnBrk="1" hangingPunct="1">
              <a:spcBef>
                <a:spcPts val="0"/>
              </a:spcBef>
              <a:buNone/>
            </a:pPr>
            <a:r>
              <a:rPr lang="ru-RU" altLang="ru-RU" sz="2200" b="1" dirty="0">
                <a:solidFill>
                  <a:schemeClr val="accent1">
                    <a:lumMod val="75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Соответствие целей по развитию рынка труда</a:t>
            </a: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 Воронежской </a:t>
            </a: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области </a:t>
            </a:r>
            <a:r>
              <a:rPr lang="ru-RU" altLang="ru-RU" sz="2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стратегическим </a:t>
            </a:r>
            <a:r>
              <a:rPr lang="ru-RU" altLang="ru-RU" sz="2200" b="1" dirty="0">
                <a:solidFill>
                  <a:schemeClr val="accent1">
                    <a:lumMod val="75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целям социально-экономического развития</a:t>
            </a: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="" xmlns:p14="http://schemas.microsoft.com/office/powerpoint/2010/main" val="1974627206"/>
              </p:ext>
            </p:extLst>
          </p:nvPr>
        </p:nvGraphicFramePr>
        <p:xfrm>
          <a:off x="467544" y="1628800"/>
          <a:ext cx="6264696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Схема 6"/>
          <p:cNvGraphicFramePr/>
          <p:nvPr>
            <p:extLst>
              <p:ext uri="{D42A27DB-BD31-4B8C-83A1-F6EECF244321}">
                <p14:modId xmlns="" xmlns:p14="http://schemas.microsoft.com/office/powerpoint/2010/main" val="4052731548"/>
              </p:ext>
            </p:extLst>
          </p:nvPr>
        </p:nvGraphicFramePr>
        <p:xfrm>
          <a:off x="6084168" y="1556792"/>
          <a:ext cx="278363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="" xmlns:p14="http://schemas.microsoft.com/office/powerpoint/2010/main" val="374750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61315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Удельный вес</a:t>
            </a:r>
            <a:br>
              <a:rPr lang="ru-RU" sz="32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трудоспособного населения</a:t>
            </a:r>
          </a:p>
        </p:txBody>
      </p:sp>
      <p:pic>
        <p:nvPicPr>
          <p:cNvPr id="4" name="Рисунок 3" descr="Средний возраст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19672" y="1556792"/>
            <a:ext cx="6119937" cy="5231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39500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18388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Основные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задачи развития регионального рынка труда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="" xmlns:p14="http://schemas.microsoft.com/office/powerpoint/2010/main" val="4169335668"/>
              </p:ext>
            </p:extLst>
          </p:nvPr>
        </p:nvGraphicFramePr>
        <p:xfrm>
          <a:off x="0" y="1340768"/>
          <a:ext cx="9036496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931002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147248" cy="936104"/>
          </a:xfrm>
        </p:spPr>
        <p:txBody>
          <a:bodyPr>
            <a:noAutofit/>
          </a:bodyPr>
          <a:lstStyle/>
          <a:p>
            <a:pPr lvl="0" algn="ctr" fontAlgn="base">
              <a:spcAft>
                <a:spcPct val="0"/>
              </a:spcAft>
            </a:pPr>
            <a:r>
              <a:rPr lang="ru-RU" sz="2900" dirty="0" smtClean="0">
                <a:solidFill>
                  <a:schemeClr val="accent1">
                    <a:lumMod val="75000"/>
                  </a:schemeClr>
                </a:solidFill>
              </a:rPr>
              <a:t>Проблемы, </a:t>
            </a:r>
            <a:r>
              <a:rPr lang="ru-RU" sz="2900" dirty="0">
                <a:solidFill>
                  <a:schemeClr val="accent1">
                    <a:lumMod val="75000"/>
                  </a:schemeClr>
                </a:solidFill>
              </a:rPr>
              <a:t>на решение которых направлена реализация </a:t>
            </a:r>
            <a:r>
              <a:rPr lang="ru-RU" sz="2900" dirty="0" smtClean="0">
                <a:solidFill>
                  <a:schemeClr val="accent1">
                    <a:lumMod val="75000"/>
                  </a:schemeClr>
                </a:solidFill>
              </a:rPr>
              <a:t>проектов</a:t>
            </a:r>
            <a:endParaRPr lang="ru-RU" sz="29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3444683159"/>
              </p:ext>
            </p:extLst>
          </p:nvPr>
        </p:nvGraphicFramePr>
        <p:xfrm>
          <a:off x="107504" y="1484784"/>
          <a:ext cx="4392488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="" xmlns:p14="http://schemas.microsoft.com/office/powerpoint/2010/main" val="1458134923"/>
              </p:ext>
            </p:extLst>
          </p:nvPr>
        </p:nvGraphicFramePr>
        <p:xfrm>
          <a:off x="4644008" y="1484784"/>
          <a:ext cx="4392488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="" xmlns:p14="http://schemas.microsoft.com/office/powerpoint/2010/main" val="222043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8388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900" dirty="0">
                <a:solidFill>
                  <a:schemeClr val="accent1">
                    <a:lumMod val="75000"/>
                  </a:schemeClr>
                </a:solidFill>
              </a:rPr>
              <a:t>Индикаторы и показатели развития регионального рынка труда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8908322"/>
              </p:ext>
            </p:extLst>
          </p:nvPr>
        </p:nvGraphicFramePr>
        <p:xfrm>
          <a:off x="0" y="1268761"/>
          <a:ext cx="9144000" cy="5446184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7669162"/>
                <a:gridCol w="1474838"/>
              </a:tblGrid>
              <a:tr h="5040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500" b="1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Индикаторы 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показатели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8197" marR="48197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 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2035 году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8197" marR="48197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15845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безработицы на полном рынке труда 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8197" marR="4819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выше 4,0%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8197" marR="48197" marT="0" marB="0"/>
                </a:tc>
              </a:tr>
              <a:tr h="15845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регистрируемой  безработицы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8197" marR="4819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выше 1,0%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8197" marR="48197" marT="0" marB="0"/>
                </a:tc>
              </a:tr>
              <a:tr h="15845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занятости населения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8197" marR="4819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менее 70,0%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8197" marR="48197" marT="0" marB="0"/>
                </a:tc>
              </a:tr>
              <a:tr h="15845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степень удовлетворенности населения занятостью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8197" marR="4819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менее 85,5%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8197" marR="48197" marT="0" marB="0"/>
                </a:tc>
              </a:tr>
              <a:tr h="22728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заполняемости вакантных рабочих мест, заявленных в органы занятости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8197" marR="4819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менее 95,0%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8197" marR="48197" marT="0" marB="0"/>
                </a:tc>
              </a:tr>
              <a:tr h="15845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коэффициент напряженности на полном рынке труда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8197" marR="4819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более 1,5 ед.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8197" marR="48197" marT="0" marB="0"/>
                </a:tc>
              </a:tr>
              <a:tr h="15845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выпускников вузов и </a:t>
                      </a:r>
                      <a:r>
                        <a:rPr lang="ru-RU" sz="1200" b="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сузов</a:t>
                      </a: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трудоустроенных по специальности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8197" marR="4819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менее 87,5%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8197" marR="48197" marT="0" marB="0"/>
                </a:tc>
              </a:tr>
              <a:tr h="25915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безработных, повторно поставленных на учет в органах занятости в течение года после похождения профессионального обучения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8197" marR="4819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8197" marR="48197" marT="0" marB="0"/>
                </a:tc>
              </a:tr>
              <a:tr h="3169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снижение объемов неформальной занятости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8197" marR="4819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менее чем в 5 </a:t>
                      </a:r>
                      <a:r>
                        <a:rPr lang="ru-RU" sz="10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 </a:t>
                      </a:r>
                      <a:r>
                        <a:rPr lang="ru-RU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уровню 2018 года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8197" marR="48197" marT="0" marB="0"/>
                </a:tc>
              </a:tr>
              <a:tr h="15845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вакансий с предложением гибких форм занятости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8197" marR="4819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менее 55,0%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8197" marR="48197" marT="0" marB="0"/>
                </a:tc>
              </a:tr>
              <a:tr h="38873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удовлетворение потребности трудоспособного населения, проживающего в </a:t>
                      </a:r>
                      <a:r>
                        <a:rPr lang="ru-RU" sz="1200" b="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трудоизбыточных</a:t>
                      </a: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муниципальных образованиях области, в трудоустройстве на удаленные рабочие места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8197" marR="4819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8197" marR="48197" marT="0" marB="0"/>
                </a:tc>
              </a:tr>
              <a:tr h="47536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привлечение квалифицированных кадров, востребованных экономикой области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8197" marR="4819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менее 50,0% от привлекаемой рабочей силы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8197" marR="48197" marT="0" marB="0"/>
                </a:tc>
              </a:tr>
              <a:tr h="15845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вакансий с предоставлением жилья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8197" marR="4819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менее 25,0%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8197" marR="48197" marT="0" marB="0"/>
                </a:tc>
              </a:tr>
              <a:tr h="47536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диспропорциональность в обеспечении занятости населения муниципальных образований, социальная дифференциация между городом и селом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8197" marR="4819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разрыв по основным параметрам рынка труда не более 1,5 раз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8197" marR="48197" marT="0" marB="0"/>
                </a:tc>
              </a:tr>
              <a:tr h="3169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зарегистрированных новых индивидуальных предпринимателей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8197" marR="4819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прирост не менее, чем на 10,0% ежегодно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8197" marR="48197" marT="0" marB="0"/>
                </a:tc>
              </a:tr>
              <a:tr h="2301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работников, занятых на условиях дистанционной занятости, </a:t>
                      </a:r>
                      <a:r>
                        <a:rPr lang="ru-RU" sz="1200" b="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фриланса</a:t>
                      </a: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проектной деятельности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8197" marR="4819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менее 17,5%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8197" marR="48197" marT="0" marB="0"/>
                </a:tc>
              </a:tr>
              <a:tr h="3169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занятости отдельных категорий населения, ранее не вовлеченных в трудовую деятельность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8197" marR="4819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прирост не менее, чем на 25,0% в категории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8197" marR="48197" marT="0" marB="0"/>
                </a:tc>
              </a:tr>
              <a:tr h="34411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продолжительность безработицы среди отдельных социально-демографических категорий, нуждающихся в дополнительных мерах социальной поддержки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8197" marR="4819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снижение не менее, чем на 35,0%</a:t>
                      </a:r>
                      <a:endParaRPr lang="ru-RU" sz="10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8197" marR="4819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63850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568952" cy="936104"/>
          </a:xfrm>
        </p:spPr>
        <p:txBody>
          <a:bodyPr>
            <a:noAutofit/>
          </a:bodyPr>
          <a:lstStyle/>
          <a:p>
            <a:pPr algn="ctr"/>
            <a:r>
              <a:rPr lang="ru-RU" sz="2600" dirty="0">
                <a:solidFill>
                  <a:schemeClr val="accent1">
                    <a:lumMod val="75000"/>
                  </a:schemeClr>
                </a:solidFill>
              </a:rPr>
              <a:t>Планируемые результаты оптимизации регионального рынка труда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991217599"/>
              </p:ext>
            </p:extLst>
          </p:nvPr>
        </p:nvGraphicFramePr>
        <p:xfrm>
          <a:off x="323528" y="1412776"/>
          <a:ext cx="8327578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28010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7370</TotalTime>
  <Words>904</Words>
  <Application>Microsoft Office PowerPoint</Application>
  <PresentationFormat>Экран (4:3)</PresentationFormat>
  <Paragraphs>100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  </vt:lpstr>
      <vt:lpstr>Слайд 2</vt:lpstr>
      <vt:lpstr>Смена парадигм занятости</vt:lpstr>
      <vt:lpstr>Слайд 4</vt:lpstr>
      <vt:lpstr>Удельный вес трудоспособного населения</vt:lpstr>
      <vt:lpstr>Основные задачи развития регионального рынка труда</vt:lpstr>
      <vt:lpstr>Проблемы, на решение которых направлена реализация проектов</vt:lpstr>
      <vt:lpstr>Индикаторы и показатели развития регионального рынка труда</vt:lpstr>
      <vt:lpstr>Планируемые результаты оптимизации регионального рынка труда</vt:lpstr>
      <vt:lpstr>СПАСИБО ЗА ВНИМАНИЕ !</vt:lpstr>
    </vt:vector>
  </TitlesOfParts>
  <Company>M&amp;P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АННИНСКИЙ ЛИЦЕЙ</dc:title>
  <dc:creator>VIENNA XP</dc:creator>
  <cp:lastModifiedBy>Юрий В. Иванников</cp:lastModifiedBy>
  <cp:revision>720</cp:revision>
  <cp:lastPrinted>2015-06-03T13:41:39Z</cp:lastPrinted>
  <dcterms:created xsi:type="dcterms:W3CDTF">2009-03-22T11:19:06Z</dcterms:created>
  <dcterms:modified xsi:type="dcterms:W3CDTF">2017-11-13T13:30:55Z</dcterms:modified>
</cp:coreProperties>
</file>