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311" r:id="rId2"/>
    <p:sldId id="313" r:id="rId3"/>
    <p:sldId id="310" r:id="rId4"/>
    <p:sldId id="288" r:id="rId5"/>
    <p:sldId id="309" r:id="rId6"/>
    <p:sldId id="305" r:id="rId7"/>
    <p:sldId id="306" r:id="rId8"/>
    <p:sldId id="307" r:id="rId9"/>
    <p:sldId id="312" r:id="rId10"/>
    <p:sldId id="300" r:id="rId1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7DEE8"/>
    <a:srgbClr val="9FC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55" autoAdjust="0"/>
    <p:restoredTop sz="94660"/>
  </p:normalViewPr>
  <p:slideViewPr>
    <p:cSldViewPr>
      <p:cViewPr>
        <p:scale>
          <a:sx n="150" d="100"/>
          <a:sy n="150" d="100"/>
        </p:scale>
        <p:origin x="-450" y="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6ABBB-7356-4301-8D13-98C3CB9CE338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55064-8888-4DF9-92EE-FFFD3EAF28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1611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3A277-20DA-4BFD-9769-8C209945222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3719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772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1600202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12000">
              <a:schemeClr val="bg1"/>
            </a:gs>
            <a:gs pos="85000">
              <a:schemeClr val="bg1"/>
            </a:gs>
            <a:gs pos="100000">
              <a:schemeClr val="tx2">
                <a:lumMod val="60000"/>
                <a:lumOff val="4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5" y="1052736"/>
            <a:ext cx="1008111" cy="9658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5499229"/>
            <a:ext cx="70567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 smtClean="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- 2017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5" y="2276872"/>
            <a:ext cx="83582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C00000"/>
                </a:solidFill>
              </a:rPr>
              <a:t>СКВОЗНОЕ СТРАТЕГИЧЕСКОЕ ПЛАНИРОВАНИЕ РАЗВИТИЯ ВОРОНЕЖСКОЙ ОБЛАСТИ: ПРОБЛЕМЫ, ПРАКТИКА, ОРГАНИЗАЦИЯ, ОБУЧЕНИЕ</a:t>
            </a:r>
            <a:endParaRPr lang="ru-RU" sz="30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696" y="116632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nstantia" pitchFamily="18" charset="0"/>
              </a:rPr>
              <a:t>Департамент экономического развития </a:t>
            </a:r>
            <a:r>
              <a:rPr lang="ru-RU" smtClean="0">
                <a:latin typeface="Constantia" pitchFamily="18" charset="0"/>
              </a:rPr>
              <a:t>Воронежской области</a:t>
            </a:r>
            <a:endParaRPr lang="ru-RU" dirty="0" smtClean="0">
              <a:latin typeface="Constantia" pitchFamily="18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928662" y="4357694"/>
            <a:ext cx="8029607" cy="10715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Букреев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Анатолий  Митрофанович –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руководитель департамента экономического 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развития Воронежской области, </a:t>
            </a:r>
            <a:r>
              <a:rPr kumimoji="0" lang="ru-RU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д.э.н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., профессор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526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928934"/>
            <a:ext cx="7348538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СПАСИБО ЗА ВНИМАНИЕ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3"/>
          <p:cNvGrpSpPr/>
          <p:nvPr/>
        </p:nvGrpSpPr>
        <p:grpSpPr>
          <a:xfrm>
            <a:off x="555250" y="980728"/>
            <a:ext cx="7123193" cy="5786285"/>
            <a:chOff x="555250" y="980728"/>
            <a:chExt cx="7123193" cy="5786285"/>
          </a:xfrm>
        </p:grpSpPr>
        <p:sp>
          <p:nvSpPr>
            <p:cNvPr id="36" name="TextBox 35"/>
            <p:cNvSpPr txBox="1"/>
            <p:nvPr/>
          </p:nvSpPr>
          <p:spPr>
            <a:xfrm rot="19014567">
              <a:off x="5550072" y="5469408"/>
              <a:ext cx="212837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Разрывы цикла </a:t>
              </a:r>
              <a:endPara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sz="20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стратегического </a:t>
              </a:r>
              <a:endPara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sz="20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планирования</a:t>
              </a:r>
              <a:endPara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" name="Группа 74"/>
            <p:cNvGrpSpPr/>
            <p:nvPr/>
          </p:nvGrpSpPr>
          <p:grpSpPr>
            <a:xfrm>
              <a:off x="1289997" y="1231429"/>
              <a:ext cx="5540374" cy="5140290"/>
              <a:chOff x="1378672" y="1032541"/>
              <a:chExt cx="5540374" cy="5140290"/>
            </a:xfrm>
          </p:grpSpPr>
          <p:grpSp>
            <p:nvGrpSpPr>
              <p:cNvPr id="4" name="Группа 23"/>
              <p:cNvGrpSpPr/>
              <p:nvPr/>
            </p:nvGrpSpPr>
            <p:grpSpPr>
              <a:xfrm>
                <a:off x="1378672" y="1032541"/>
                <a:ext cx="5540374" cy="5140290"/>
                <a:chOff x="-586840" y="692697"/>
                <a:chExt cx="5652177" cy="5753044"/>
              </a:xfrm>
            </p:grpSpPr>
            <p:grpSp>
              <p:nvGrpSpPr>
                <p:cNvPr id="5" name="Группа 21"/>
                <p:cNvGrpSpPr/>
                <p:nvPr/>
              </p:nvGrpSpPr>
              <p:grpSpPr>
                <a:xfrm>
                  <a:off x="-586840" y="692697"/>
                  <a:ext cx="5652177" cy="5753044"/>
                  <a:chOff x="-586840" y="692697"/>
                  <a:chExt cx="5652177" cy="5753044"/>
                </a:xfrm>
              </p:grpSpPr>
              <p:grpSp>
                <p:nvGrpSpPr>
                  <p:cNvPr id="6" name="Группа 17"/>
                  <p:cNvGrpSpPr/>
                  <p:nvPr/>
                </p:nvGrpSpPr>
                <p:grpSpPr>
                  <a:xfrm>
                    <a:off x="-586840" y="692697"/>
                    <a:ext cx="5652177" cy="5750339"/>
                    <a:chOff x="755575" y="252950"/>
                    <a:chExt cx="6156233" cy="6400612"/>
                  </a:xfrm>
                </p:grpSpPr>
                <p:sp>
                  <p:nvSpPr>
                    <p:cNvPr id="23" name="Параллелограмм 22"/>
                    <p:cNvSpPr/>
                    <p:nvPr/>
                  </p:nvSpPr>
                  <p:spPr>
                    <a:xfrm>
                      <a:off x="3323057" y="680766"/>
                      <a:ext cx="3587081" cy="2028156"/>
                    </a:xfrm>
                    <a:prstGeom prst="parallelogram">
                      <a:avLst>
                        <a:gd name="adj" fmla="val 94727"/>
                      </a:avLst>
                    </a:prstGeom>
                    <a:solidFill>
                      <a:schemeClr val="accent3">
                        <a:lumMod val="20000"/>
                        <a:lumOff val="80000"/>
                      </a:schemeClr>
                    </a:solidFill>
                    <a:ln>
                      <a:solidFill>
                        <a:schemeClr val="tx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>
                        <a:latin typeface="Constantia" pitchFamily="18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3" name="Прямоугольник 12"/>
                    <p:cNvSpPr/>
                    <p:nvPr/>
                  </p:nvSpPr>
                  <p:spPr>
                    <a:xfrm>
                      <a:off x="755576" y="2708920"/>
                      <a:ext cx="4237877" cy="1296144"/>
                    </a:xfrm>
                    <a:prstGeom prst="rect">
                      <a:avLst/>
                    </a:prstGeom>
                    <a:solidFill>
                      <a:schemeClr val="accent5">
                        <a:lumMod val="20000"/>
                        <a:lumOff val="80000"/>
                      </a:schemeClr>
                    </a:solidFill>
                    <a:ln>
                      <a:solidFill>
                        <a:schemeClr val="tx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nstantia" pitchFamily="18" charset="0"/>
                          <a:cs typeface="Arial" pitchFamily="34" charset="0"/>
                        </a:rPr>
                        <a:t>Федеральный уровень</a:t>
                      </a:r>
                    </a:p>
                  </p:txBody>
                </p:sp>
                <p:sp>
                  <p:nvSpPr>
                    <p:cNvPr id="14" name="Прямоугольник 13"/>
                    <p:cNvSpPr/>
                    <p:nvPr/>
                  </p:nvSpPr>
                  <p:spPr>
                    <a:xfrm>
                      <a:off x="755576" y="4005065"/>
                      <a:ext cx="4237878" cy="1312734"/>
                    </a:xfrm>
                    <a:prstGeom prst="rect">
                      <a:avLst/>
                    </a:prstGeom>
                    <a:solidFill>
                      <a:schemeClr val="accent5">
                        <a:lumMod val="40000"/>
                        <a:lumOff val="60000"/>
                      </a:schemeClr>
                    </a:solidFill>
                    <a:ln>
                      <a:solidFill>
                        <a:schemeClr val="tx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nstantia" pitchFamily="18" charset="0"/>
                          <a:cs typeface="Arial" pitchFamily="34" charset="0"/>
                        </a:rPr>
                        <a:t>Региональный уровень</a:t>
                      </a:r>
                    </a:p>
                  </p:txBody>
                </p:sp>
                <p:sp>
                  <p:nvSpPr>
                    <p:cNvPr id="16" name="Прямоугольник 15"/>
                    <p:cNvSpPr/>
                    <p:nvPr/>
                  </p:nvSpPr>
                  <p:spPr>
                    <a:xfrm>
                      <a:off x="755576" y="5265204"/>
                      <a:ext cx="4237878" cy="1388358"/>
                    </a:xfrm>
                    <a:prstGeom prst="rect">
                      <a:avLst/>
                    </a:prstGeom>
                    <a:solidFill>
                      <a:srgbClr val="83C5D7"/>
                    </a:solidFill>
                    <a:ln>
                      <a:solidFill>
                        <a:schemeClr val="tx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nstantia" pitchFamily="18" charset="0"/>
                          <a:cs typeface="Arial" pitchFamily="34" charset="0"/>
                        </a:rPr>
                        <a:t>Уровень </a:t>
                      </a:r>
                      <a:r>
                        <a:rPr lang="ru-RU" sz="22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nstantia" pitchFamily="18" charset="0"/>
                          <a:cs typeface="Arial" pitchFamily="34" charset="0"/>
                        </a:rPr>
                        <a:t>муниципальных образований</a:t>
                      </a:r>
                    </a:p>
                  </p:txBody>
                </p:sp>
                <p:sp>
                  <p:nvSpPr>
                    <p:cNvPr id="32" name="Параллелограмм 31"/>
                    <p:cNvSpPr/>
                    <p:nvPr/>
                  </p:nvSpPr>
                  <p:spPr>
                    <a:xfrm>
                      <a:off x="1712960" y="680767"/>
                      <a:ext cx="3669962" cy="2025128"/>
                    </a:xfrm>
                    <a:prstGeom prst="parallelogram">
                      <a:avLst>
                        <a:gd name="adj" fmla="val 94727"/>
                      </a:avLst>
                    </a:prstGeom>
                    <a:solidFill>
                      <a:schemeClr val="accent3">
                        <a:lumMod val="40000"/>
                        <a:lumOff val="60000"/>
                      </a:schemeClr>
                    </a:solidFill>
                    <a:ln>
                      <a:solidFill>
                        <a:schemeClr val="tx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>
                        <a:latin typeface="Constantia" pitchFamily="18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3" name="Параллелограмм 32"/>
                    <p:cNvSpPr/>
                    <p:nvPr/>
                  </p:nvSpPr>
                  <p:spPr>
                    <a:xfrm>
                      <a:off x="755575" y="680765"/>
                      <a:ext cx="3215613" cy="2028157"/>
                    </a:xfrm>
                    <a:prstGeom prst="parallelogram">
                      <a:avLst>
                        <a:gd name="adj" fmla="val 94727"/>
                      </a:avLst>
                    </a:prstGeom>
                    <a:solidFill>
                      <a:schemeClr val="accent3">
                        <a:lumMod val="60000"/>
                        <a:lumOff val="40000"/>
                      </a:schemeClr>
                    </a:solidFill>
                    <a:ln>
                      <a:solidFill>
                        <a:schemeClr val="tx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vert="vert270" rtlCol="0" anchor="b">
                      <a:noAutofit/>
                    </a:bodyPr>
                    <a:lstStyle/>
                    <a:p>
                      <a:pPr algn="ctr"/>
                      <a:endParaRPr lang="ru-RU" sz="2600" dirty="0">
                        <a:solidFill>
                          <a:schemeClr val="tx2">
                            <a:lumMod val="50000"/>
                          </a:schemeClr>
                        </a:solidFill>
                        <a:latin typeface="Constantia" pitchFamily="18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7" name="TextBox 36"/>
                    <p:cNvSpPr txBox="1"/>
                    <p:nvPr/>
                  </p:nvSpPr>
                  <p:spPr>
                    <a:xfrm rot="18823619">
                      <a:off x="2632241" y="1324703"/>
                      <a:ext cx="2470382" cy="43579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nstantia" pitchFamily="18" charset="0"/>
                          <a:cs typeface="Arial" pitchFamily="34" charset="0"/>
                        </a:rPr>
                        <a:t>О</a:t>
                      </a:r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nstantia" pitchFamily="18" charset="0"/>
                          <a:cs typeface="Arial" pitchFamily="34" charset="0"/>
                        </a:rPr>
                        <a:t>траслевое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nstantia" pitchFamily="18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8" name="TextBox 37"/>
                    <p:cNvSpPr txBox="1"/>
                    <p:nvPr/>
                  </p:nvSpPr>
                  <p:spPr>
                    <a:xfrm rot="18836006">
                      <a:off x="3690947" y="1468600"/>
                      <a:ext cx="2841686" cy="41038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263525" indent="-263525"/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nstantia" pitchFamily="18" charset="0"/>
                          <a:cs typeface="Times New Roman" pitchFamily="18" charset="0"/>
                        </a:rPr>
                        <a:t>Территориальное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nstantia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1" name="TextBox 30"/>
                    <p:cNvSpPr txBox="1"/>
                    <p:nvPr/>
                  </p:nvSpPr>
                  <p:spPr>
                    <a:xfrm rot="18771040">
                      <a:off x="1163091" y="1489652"/>
                      <a:ext cx="2267557" cy="41038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ru-RU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onstantia" pitchFamily="18" charset="0"/>
                          <a:cs typeface="Arial" pitchFamily="34" charset="0"/>
                        </a:rPr>
                        <a:t>Комплексное</a:t>
                      </a:r>
                      <a:endParaRPr lang="ru-RU" sz="3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onstantia" pitchFamily="18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5" name="Прямоугольник 9"/>
                    <p:cNvSpPr/>
                    <p:nvPr/>
                  </p:nvSpPr>
                  <p:spPr>
                    <a:xfrm>
                      <a:off x="6431535" y="680768"/>
                      <a:ext cx="480273" cy="4439348"/>
                    </a:xfrm>
                    <a:custGeom>
                      <a:avLst/>
                      <a:gdLst>
                        <a:gd name="connsiteX0" fmla="*/ 0 w 576064"/>
                        <a:gd name="connsiteY0" fmla="*/ 0 h 3888432"/>
                        <a:gd name="connsiteX1" fmla="*/ 576064 w 576064"/>
                        <a:gd name="connsiteY1" fmla="*/ 0 h 3888432"/>
                        <a:gd name="connsiteX2" fmla="*/ 576064 w 576064"/>
                        <a:gd name="connsiteY2" fmla="*/ 3888432 h 3888432"/>
                        <a:gd name="connsiteX3" fmla="*/ 0 w 576064"/>
                        <a:gd name="connsiteY3" fmla="*/ 3888432 h 3888432"/>
                        <a:gd name="connsiteX4" fmla="*/ 0 w 576064"/>
                        <a:gd name="connsiteY4" fmla="*/ 0 h 3888432"/>
                        <a:gd name="connsiteX0" fmla="*/ 0 w 576064"/>
                        <a:gd name="connsiteY0" fmla="*/ 628650 h 3888432"/>
                        <a:gd name="connsiteX1" fmla="*/ 576064 w 576064"/>
                        <a:gd name="connsiteY1" fmla="*/ 0 h 3888432"/>
                        <a:gd name="connsiteX2" fmla="*/ 576064 w 576064"/>
                        <a:gd name="connsiteY2" fmla="*/ 3888432 h 3888432"/>
                        <a:gd name="connsiteX3" fmla="*/ 0 w 576064"/>
                        <a:gd name="connsiteY3" fmla="*/ 3888432 h 3888432"/>
                        <a:gd name="connsiteX4" fmla="*/ 0 w 576064"/>
                        <a:gd name="connsiteY4" fmla="*/ 628650 h 3888432"/>
                        <a:gd name="connsiteX0" fmla="*/ 0 w 576064"/>
                        <a:gd name="connsiteY0" fmla="*/ 628650 h 4507557"/>
                        <a:gd name="connsiteX1" fmla="*/ 576064 w 576064"/>
                        <a:gd name="connsiteY1" fmla="*/ 0 h 4507557"/>
                        <a:gd name="connsiteX2" fmla="*/ 576064 w 576064"/>
                        <a:gd name="connsiteY2" fmla="*/ 3888432 h 4507557"/>
                        <a:gd name="connsiteX3" fmla="*/ 0 w 576064"/>
                        <a:gd name="connsiteY3" fmla="*/ 4507557 h 4507557"/>
                        <a:gd name="connsiteX4" fmla="*/ 0 w 576064"/>
                        <a:gd name="connsiteY4" fmla="*/ 628650 h 4507557"/>
                        <a:gd name="connsiteX0" fmla="*/ 0 w 576064"/>
                        <a:gd name="connsiteY0" fmla="*/ 514350 h 4507557"/>
                        <a:gd name="connsiteX1" fmla="*/ 576064 w 576064"/>
                        <a:gd name="connsiteY1" fmla="*/ 0 h 4507557"/>
                        <a:gd name="connsiteX2" fmla="*/ 576064 w 576064"/>
                        <a:gd name="connsiteY2" fmla="*/ 3888432 h 4507557"/>
                        <a:gd name="connsiteX3" fmla="*/ 0 w 576064"/>
                        <a:gd name="connsiteY3" fmla="*/ 4507557 h 4507557"/>
                        <a:gd name="connsiteX4" fmla="*/ 0 w 576064"/>
                        <a:gd name="connsiteY4" fmla="*/ 514350 h 4507557"/>
                        <a:gd name="connsiteX0" fmla="*/ 23997 w 576064"/>
                        <a:gd name="connsiteY0" fmla="*/ 457200 h 4507557"/>
                        <a:gd name="connsiteX1" fmla="*/ 576064 w 576064"/>
                        <a:gd name="connsiteY1" fmla="*/ 0 h 4507557"/>
                        <a:gd name="connsiteX2" fmla="*/ 576064 w 576064"/>
                        <a:gd name="connsiteY2" fmla="*/ 3888432 h 4507557"/>
                        <a:gd name="connsiteX3" fmla="*/ 0 w 576064"/>
                        <a:gd name="connsiteY3" fmla="*/ 4507557 h 4507557"/>
                        <a:gd name="connsiteX4" fmla="*/ 23997 w 576064"/>
                        <a:gd name="connsiteY4" fmla="*/ 457200 h 4507557"/>
                        <a:gd name="connsiteX0" fmla="*/ 0 w 552067"/>
                        <a:gd name="connsiteY0" fmla="*/ 457200 h 4412307"/>
                        <a:gd name="connsiteX1" fmla="*/ 552067 w 552067"/>
                        <a:gd name="connsiteY1" fmla="*/ 0 h 4412307"/>
                        <a:gd name="connsiteX2" fmla="*/ 552067 w 552067"/>
                        <a:gd name="connsiteY2" fmla="*/ 3888432 h 4412307"/>
                        <a:gd name="connsiteX3" fmla="*/ 0 w 552067"/>
                        <a:gd name="connsiteY3" fmla="*/ 4412307 h 4412307"/>
                        <a:gd name="connsiteX4" fmla="*/ 0 w 552067"/>
                        <a:gd name="connsiteY4" fmla="*/ 457200 h 4412307"/>
                        <a:gd name="connsiteX0" fmla="*/ 0 w 552067"/>
                        <a:gd name="connsiteY0" fmla="*/ 457200 h 4412307"/>
                        <a:gd name="connsiteX1" fmla="*/ 552067 w 552067"/>
                        <a:gd name="connsiteY1" fmla="*/ 0 h 4412307"/>
                        <a:gd name="connsiteX2" fmla="*/ 552067 w 552067"/>
                        <a:gd name="connsiteY2" fmla="*/ 3926532 h 4412307"/>
                        <a:gd name="connsiteX3" fmla="*/ 0 w 552067"/>
                        <a:gd name="connsiteY3" fmla="*/ 4412307 h 4412307"/>
                        <a:gd name="connsiteX4" fmla="*/ 0 w 552067"/>
                        <a:gd name="connsiteY4" fmla="*/ 457200 h 4412307"/>
                        <a:gd name="connsiteX0" fmla="*/ 0 w 552067"/>
                        <a:gd name="connsiteY0" fmla="*/ 457200 h 4374207"/>
                        <a:gd name="connsiteX1" fmla="*/ 552067 w 552067"/>
                        <a:gd name="connsiteY1" fmla="*/ 0 h 4374207"/>
                        <a:gd name="connsiteX2" fmla="*/ 552067 w 552067"/>
                        <a:gd name="connsiteY2" fmla="*/ 3926532 h 4374207"/>
                        <a:gd name="connsiteX3" fmla="*/ 11998 w 552067"/>
                        <a:gd name="connsiteY3" fmla="*/ 4374207 h 4374207"/>
                        <a:gd name="connsiteX4" fmla="*/ 0 w 552067"/>
                        <a:gd name="connsiteY4" fmla="*/ 457200 h 4374207"/>
                        <a:gd name="connsiteX0" fmla="*/ 0 w 561380"/>
                        <a:gd name="connsiteY0" fmla="*/ 497913 h 4374207"/>
                        <a:gd name="connsiteX1" fmla="*/ 561380 w 561380"/>
                        <a:gd name="connsiteY1" fmla="*/ 0 h 4374207"/>
                        <a:gd name="connsiteX2" fmla="*/ 561380 w 561380"/>
                        <a:gd name="connsiteY2" fmla="*/ 3926532 h 4374207"/>
                        <a:gd name="connsiteX3" fmla="*/ 21311 w 561380"/>
                        <a:gd name="connsiteY3" fmla="*/ 4374207 h 4374207"/>
                        <a:gd name="connsiteX4" fmla="*/ 0 w 561380"/>
                        <a:gd name="connsiteY4" fmla="*/ 497913 h 4374207"/>
                        <a:gd name="connsiteX0" fmla="*/ 0 w 561380"/>
                        <a:gd name="connsiteY0" fmla="*/ 497913 h 4439347"/>
                        <a:gd name="connsiteX1" fmla="*/ 561380 w 561380"/>
                        <a:gd name="connsiteY1" fmla="*/ 0 h 4439347"/>
                        <a:gd name="connsiteX2" fmla="*/ 561380 w 561380"/>
                        <a:gd name="connsiteY2" fmla="*/ 3926532 h 4439347"/>
                        <a:gd name="connsiteX3" fmla="*/ 21311 w 561380"/>
                        <a:gd name="connsiteY3" fmla="*/ 4439347 h 4439347"/>
                        <a:gd name="connsiteX4" fmla="*/ 0 w 561380"/>
                        <a:gd name="connsiteY4" fmla="*/ 497913 h 4439347"/>
                        <a:gd name="connsiteX0" fmla="*/ 0 w 561380"/>
                        <a:gd name="connsiteY0" fmla="*/ 522340 h 4439347"/>
                        <a:gd name="connsiteX1" fmla="*/ 561380 w 561380"/>
                        <a:gd name="connsiteY1" fmla="*/ 0 h 4439347"/>
                        <a:gd name="connsiteX2" fmla="*/ 561380 w 561380"/>
                        <a:gd name="connsiteY2" fmla="*/ 3926532 h 4439347"/>
                        <a:gd name="connsiteX3" fmla="*/ 21311 w 561380"/>
                        <a:gd name="connsiteY3" fmla="*/ 4439347 h 4439347"/>
                        <a:gd name="connsiteX4" fmla="*/ 0 w 561380"/>
                        <a:gd name="connsiteY4" fmla="*/ 522340 h 4439347"/>
                        <a:gd name="connsiteX0" fmla="*/ 0 w 561380"/>
                        <a:gd name="connsiteY0" fmla="*/ 522340 h 4439347"/>
                        <a:gd name="connsiteX1" fmla="*/ 561380 w 561380"/>
                        <a:gd name="connsiteY1" fmla="*/ 0 h 4439347"/>
                        <a:gd name="connsiteX2" fmla="*/ 561380 w 561380"/>
                        <a:gd name="connsiteY2" fmla="*/ 3926532 h 4439347"/>
                        <a:gd name="connsiteX3" fmla="*/ 11998 w 561380"/>
                        <a:gd name="connsiteY3" fmla="*/ 4439347 h 4439347"/>
                        <a:gd name="connsiteX4" fmla="*/ 0 w 561380"/>
                        <a:gd name="connsiteY4" fmla="*/ 522340 h 44393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61380" h="4439347">
                          <a:moveTo>
                            <a:pt x="0" y="522340"/>
                          </a:moveTo>
                          <a:lnTo>
                            <a:pt x="561380" y="0"/>
                          </a:lnTo>
                          <a:lnTo>
                            <a:pt x="561380" y="3926532"/>
                          </a:lnTo>
                          <a:lnTo>
                            <a:pt x="11998" y="4439347"/>
                          </a:lnTo>
                          <a:cubicBezTo>
                            <a:pt x="7999" y="3133678"/>
                            <a:pt x="3999" y="1828009"/>
                            <a:pt x="0" y="522340"/>
                          </a:cubicBezTo>
                          <a:close/>
                        </a:path>
                      </a:pathLst>
                    </a:custGeom>
                    <a:solidFill>
                      <a:schemeClr val="accent4">
                        <a:alpha val="79000"/>
                      </a:schemeClr>
                    </a:solidFill>
                    <a:ln>
                      <a:solidFill>
                        <a:schemeClr val="tx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48" name="Прямоугольник 9"/>
                  <p:cNvSpPr/>
                  <p:nvPr/>
                </p:nvSpPr>
                <p:spPr>
                  <a:xfrm>
                    <a:off x="3304052" y="2457412"/>
                    <a:ext cx="440950" cy="3988329"/>
                  </a:xfrm>
                  <a:custGeom>
                    <a:avLst/>
                    <a:gdLst>
                      <a:gd name="connsiteX0" fmla="*/ 0 w 576064"/>
                      <a:gd name="connsiteY0" fmla="*/ 0 h 3888432"/>
                      <a:gd name="connsiteX1" fmla="*/ 576064 w 576064"/>
                      <a:gd name="connsiteY1" fmla="*/ 0 h 3888432"/>
                      <a:gd name="connsiteX2" fmla="*/ 576064 w 576064"/>
                      <a:gd name="connsiteY2" fmla="*/ 3888432 h 3888432"/>
                      <a:gd name="connsiteX3" fmla="*/ 0 w 576064"/>
                      <a:gd name="connsiteY3" fmla="*/ 3888432 h 3888432"/>
                      <a:gd name="connsiteX4" fmla="*/ 0 w 576064"/>
                      <a:gd name="connsiteY4" fmla="*/ 0 h 3888432"/>
                      <a:gd name="connsiteX0" fmla="*/ 0 w 576064"/>
                      <a:gd name="connsiteY0" fmla="*/ 628650 h 3888432"/>
                      <a:gd name="connsiteX1" fmla="*/ 576064 w 576064"/>
                      <a:gd name="connsiteY1" fmla="*/ 0 h 3888432"/>
                      <a:gd name="connsiteX2" fmla="*/ 576064 w 576064"/>
                      <a:gd name="connsiteY2" fmla="*/ 3888432 h 3888432"/>
                      <a:gd name="connsiteX3" fmla="*/ 0 w 576064"/>
                      <a:gd name="connsiteY3" fmla="*/ 3888432 h 3888432"/>
                      <a:gd name="connsiteX4" fmla="*/ 0 w 576064"/>
                      <a:gd name="connsiteY4" fmla="*/ 628650 h 3888432"/>
                      <a:gd name="connsiteX0" fmla="*/ 0 w 576064"/>
                      <a:gd name="connsiteY0" fmla="*/ 628650 h 4507557"/>
                      <a:gd name="connsiteX1" fmla="*/ 576064 w 576064"/>
                      <a:gd name="connsiteY1" fmla="*/ 0 h 4507557"/>
                      <a:gd name="connsiteX2" fmla="*/ 576064 w 576064"/>
                      <a:gd name="connsiteY2" fmla="*/ 3888432 h 4507557"/>
                      <a:gd name="connsiteX3" fmla="*/ 0 w 576064"/>
                      <a:gd name="connsiteY3" fmla="*/ 4507557 h 4507557"/>
                      <a:gd name="connsiteX4" fmla="*/ 0 w 576064"/>
                      <a:gd name="connsiteY4" fmla="*/ 628650 h 4507557"/>
                      <a:gd name="connsiteX0" fmla="*/ 0 w 576064"/>
                      <a:gd name="connsiteY0" fmla="*/ 514350 h 4507557"/>
                      <a:gd name="connsiteX1" fmla="*/ 576064 w 576064"/>
                      <a:gd name="connsiteY1" fmla="*/ 0 h 4507557"/>
                      <a:gd name="connsiteX2" fmla="*/ 576064 w 576064"/>
                      <a:gd name="connsiteY2" fmla="*/ 3888432 h 4507557"/>
                      <a:gd name="connsiteX3" fmla="*/ 0 w 576064"/>
                      <a:gd name="connsiteY3" fmla="*/ 4507557 h 4507557"/>
                      <a:gd name="connsiteX4" fmla="*/ 0 w 576064"/>
                      <a:gd name="connsiteY4" fmla="*/ 514350 h 4507557"/>
                      <a:gd name="connsiteX0" fmla="*/ 23997 w 576064"/>
                      <a:gd name="connsiteY0" fmla="*/ 457200 h 4507557"/>
                      <a:gd name="connsiteX1" fmla="*/ 576064 w 576064"/>
                      <a:gd name="connsiteY1" fmla="*/ 0 h 4507557"/>
                      <a:gd name="connsiteX2" fmla="*/ 576064 w 576064"/>
                      <a:gd name="connsiteY2" fmla="*/ 3888432 h 4507557"/>
                      <a:gd name="connsiteX3" fmla="*/ 0 w 576064"/>
                      <a:gd name="connsiteY3" fmla="*/ 4507557 h 4507557"/>
                      <a:gd name="connsiteX4" fmla="*/ 23997 w 576064"/>
                      <a:gd name="connsiteY4" fmla="*/ 457200 h 4507557"/>
                      <a:gd name="connsiteX0" fmla="*/ 0 w 552067"/>
                      <a:gd name="connsiteY0" fmla="*/ 457200 h 4412307"/>
                      <a:gd name="connsiteX1" fmla="*/ 552067 w 552067"/>
                      <a:gd name="connsiteY1" fmla="*/ 0 h 4412307"/>
                      <a:gd name="connsiteX2" fmla="*/ 552067 w 552067"/>
                      <a:gd name="connsiteY2" fmla="*/ 3888432 h 4412307"/>
                      <a:gd name="connsiteX3" fmla="*/ 0 w 552067"/>
                      <a:gd name="connsiteY3" fmla="*/ 4412307 h 4412307"/>
                      <a:gd name="connsiteX4" fmla="*/ 0 w 552067"/>
                      <a:gd name="connsiteY4" fmla="*/ 457200 h 4412307"/>
                      <a:gd name="connsiteX0" fmla="*/ 0 w 552067"/>
                      <a:gd name="connsiteY0" fmla="*/ 457200 h 4412307"/>
                      <a:gd name="connsiteX1" fmla="*/ 552067 w 552067"/>
                      <a:gd name="connsiteY1" fmla="*/ 0 h 4412307"/>
                      <a:gd name="connsiteX2" fmla="*/ 552067 w 552067"/>
                      <a:gd name="connsiteY2" fmla="*/ 3926532 h 4412307"/>
                      <a:gd name="connsiteX3" fmla="*/ 0 w 552067"/>
                      <a:gd name="connsiteY3" fmla="*/ 4412307 h 4412307"/>
                      <a:gd name="connsiteX4" fmla="*/ 0 w 552067"/>
                      <a:gd name="connsiteY4" fmla="*/ 457200 h 4412307"/>
                      <a:gd name="connsiteX0" fmla="*/ 0 w 552067"/>
                      <a:gd name="connsiteY0" fmla="*/ 457200 h 4374207"/>
                      <a:gd name="connsiteX1" fmla="*/ 552067 w 552067"/>
                      <a:gd name="connsiteY1" fmla="*/ 0 h 4374207"/>
                      <a:gd name="connsiteX2" fmla="*/ 552067 w 552067"/>
                      <a:gd name="connsiteY2" fmla="*/ 3926532 h 4374207"/>
                      <a:gd name="connsiteX3" fmla="*/ 11998 w 552067"/>
                      <a:gd name="connsiteY3" fmla="*/ 4374207 h 4374207"/>
                      <a:gd name="connsiteX4" fmla="*/ 0 w 552067"/>
                      <a:gd name="connsiteY4" fmla="*/ 457200 h 4374207"/>
                      <a:gd name="connsiteX0" fmla="*/ 0 w 561380"/>
                      <a:gd name="connsiteY0" fmla="*/ 497913 h 4374207"/>
                      <a:gd name="connsiteX1" fmla="*/ 561380 w 561380"/>
                      <a:gd name="connsiteY1" fmla="*/ 0 h 4374207"/>
                      <a:gd name="connsiteX2" fmla="*/ 561380 w 561380"/>
                      <a:gd name="connsiteY2" fmla="*/ 3926532 h 4374207"/>
                      <a:gd name="connsiteX3" fmla="*/ 21311 w 561380"/>
                      <a:gd name="connsiteY3" fmla="*/ 4374207 h 4374207"/>
                      <a:gd name="connsiteX4" fmla="*/ 0 w 561380"/>
                      <a:gd name="connsiteY4" fmla="*/ 497913 h 4374207"/>
                      <a:gd name="connsiteX0" fmla="*/ 0 w 561380"/>
                      <a:gd name="connsiteY0" fmla="*/ 497913 h 4439347"/>
                      <a:gd name="connsiteX1" fmla="*/ 561380 w 561380"/>
                      <a:gd name="connsiteY1" fmla="*/ 0 h 4439347"/>
                      <a:gd name="connsiteX2" fmla="*/ 561380 w 561380"/>
                      <a:gd name="connsiteY2" fmla="*/ 3926532 h 4439347"/>
                      <a:gd name="connsiteX3" fmla="*/ 21311 w 561380"/>
                      <a:gd name="connsiteY3" fmla="*/ 4439347 h 4439347"/>
                      <a:gd name="connsiteX4" fmla="*/ 0 w 561380"/>
                      <a:gd name="connsiteY4" fmla="*/ 497913 h 4439347"/>
                      <a:gd name="connsiteX0" fmla="*/ 0 w 561380"/>
                      <a:gd name="connsiteY0" fmla="*/ 522340 h 4439347"/>
                      <a:gd name="connsiteX1" fmla="*/ 561380 w 561380"/>
                      <a:gd name="connsiteY1" fmla="*/ 0 h 4439347"/>
                      <a:gd name="connsiteX2" fmla="*/ 561380 w 561380"/>
                      <a:gd name="connsiteY2" fmla="*/ 3926532 h 4439347"/>
                      <a:gd name="connsiteX3" fmla="*/ 21311 w 561380"/>
                      <a:gd name="connsiteY3" fmla="*/ 4439347 h 4439347"/>
                      <a:gd name="connsiteX4" fmla="*/ 0 w 561380"/>
                      <a:gd name="connsiteY4" fmla="*/ 522340 h 4439347"/>
                      <a:gd name="connsiteX0" fmla="*/ 0 w 561380"/>
                      <a:gd name="connsiteY0" fmla="*/ 522340 h 4439347"/>
                      <a:gd name="connsiteX1" fmla="*/ 561380 w 561380"/>
                      <a:gd name="connsiteY1" fmla="*/ 0 h 4439347"/>
                      <a:gd name="connsiteX2" fmla="*/ 561380 w 561380"/>
                      <a:gd name="connsiteY2" fmla="*/ 3926532 h 4439347"/>
                      <a:gd name="connsiteX3" fmla="*/ 11998 w 561380"/>
                      <a:gd name="connsiteY3" fmla="*/ 4439347 h 4439347"/>
                      <a:gd name="connsiteX4" fmla="*/ 0 w 561380"/>
                      <a:gd name="connsiteY4" fmla="*/ 522340 h 4439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1380" h="4439347">
                        <a:moveTo>
                          <a:pt x="0" y="522340"/>
                        </a:moveTo>
                        <a:lnTo>
                          <a:pt x="561380" y="0"/>
                        </a:lnTo>
                        <a:lnTo>
                          <a:pt x="561380" y="3926532"/>
                        </a:lnTo>
                        <a:lnTo>
                          <a:pt x="11998" y="4439347"/>
                        </a:lnTo>
                        <a:cubicBezTo>
                          <a:pt x="7999" y="3133678"/>
                          <a:pt x="3999" y="1828009"/>
                          <a:pt x="0" y="52234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20000"/>
                      <a:lumOff val="80000"/>
                    </a:schemeClr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dirty="0"/>
                  </a:p>
                </p:txBody>
              </p:sp>
              <p:sp>
                <p:nvSpPr>
                  <p:cNvPr id="49" name="Прямоугольник 9"/>
                  <p:cNvSpPr/>
                  <p:nvPr/>
                </p:nvSpPr>
                <p:spPr>
                  <a:xfrm>
                    <a:off x="4183437" y="1546509"/>
                    <a:ext cx="440950" cy="3988330"/>
                  </a:xfrm>
                  <a:custGeom>
                    <a:avLst/>
                    <a:gdLst>
                      <a:gd name="connsiteX0" fmla="*/ 0 w 576064"/>
                      <a:gd name="connsiteY0" fmla="*/ 0 h 3888432"/>
                      <a:gd name="connsiteX1" fmla="*/ 576064 w 576064"/>
                      <a:gd name="connsiteY1" fmla="*/ 0 h 3888432"/>
                      <a:gd name="connsiteX2" fmla="*/ 576064 w 576064"/>
                      <a:gd name="connsiteY2" fmla="*/ 3888432 h 3888432"/>
                      <a:gd name="connsiteX3" fmla="*/ 0 w 576064"/>
                      <a:gd name="connsiteY3" fmla="*/ 3888432 h 3888432"/>
                      <a:gd name="connsiteX4" fmla="*/ 0 w 576064"/>
                      <a:gd name="connsiteY4" fmla="*/ 0 h 3888432"/>
                      <a:gd name="connsiteX0" fmla="*/ 0 w 576064"/>
                      <a:gd name="connsiteY0" fmla="*/ 628650 h 3888432"/>
                      <a:gd name="connsiteX1" fmla="*/ 576064 w 576064"/>
                      <a:gd name="connsiteY1" fmla="*/ 0 h 3888432"/>
                      <a:gd name="connsiteX2" fmla="*/ 576064 w 576064"/>
                      <a:gd name="connsiteY2" fmla="*/ 3888432 h 3888432"/>
                      <a:gd name="connsiteX3" fmla="*/ 0 w 576064"/>
                      <a:gd name="connsiteY3" fmla="*/ 3888432 h 3888432"/>
                      <a:gd name="connsiteX4" fmla="*/ 0 w 576064"/>
                      <a:gd name="connsiteY4" fmla="*/ 628650 h 3888432"/>
                      <a:gd name="connsiteX0" fmla="*/ 0 w 576064"/>
                      <a:gd name="connsiteY0" fmla="*/ 628650 h 4507557"/>
                      <a:gd name="connsiteX1" fmla="*/ 576064 w 576064"/>
                      <a:gd name="connsiteY1" fmla="*/ 0 h 4507557"/>
                      <a:gd name="connsiteX2" fmla="*/ 576064 w 576064"/>
                      <a:gd name="connsiteY2" fmla="*/ 3888432 h 4507557"/>
                      <a:gd name="connsiteX3" fmla="*/ 0 w 576064"/>
                      <a:gd name="connsiteY3" fmla="*/ 4507557 h 4507557"/>
                      <a:gd name="connsiteX4" fmla="*/ 0 w 576064"/>
                      <a:gd name="connsiteY4" fmla="*/ 628650 h 4507557"/>
                      <a:gd name="connsiteX0" fmla="*/ 0 w 576064"/>
                      <a:gd name="connsiteY0" fmla="*/ 514350 h 4507557"/>
                      <a:gd name="connsiteX1" fmla="*/ 576064 w 576064"/>
                      <a:gd name="connsiteY1" fmla="*/ 0 h 4507557"/>
                      <a:gd name="connsiteX2" fmla="*/ 576064 w 576064"/>
                      <a:gd name="connsiteY2" fmla="*/ 3888432 h 4507557"/>
                      <a:gd name="connsiteX3" fmla="*/ 0 w 576064"/>
                      <a:gd name="connsiteY3" fmla="*/ 4507557 h 4507557"/>
                      <a:gd name="connsiteX4" fmla="*/ 0 w 576064"/>
                      <a:gd name="connsiteY4" fmla="*/ 514350 h 4507557"/>
                      <a:gd name="connsiteX0" fmla="*/ 23997 w 576064"/>
                      <a:gd name="connsiteY0" fmla="*/ 457200 h 4507557"/>
                      <a:gd name="connsiteX1" fmla="*/ 576064 w 576064"/>
                      <a:gd name="connsiteY1" fmla="*/ 0 h 4507557"/>
                      <a:gd name="connsiteX2" fmla="*/ 576064 w 576064"/>
                      <a:gd name="connsiteY2" fmla="*/ 3888432 h 4507557"/>
                      <a:gd name="connsiteX3" fmla="*/ 0 w 576064"/>
                      <a:gd name="connsiteY3" fmla="*/ 4507557 h 4507557"/>
                      <a:gd name="connsiteX4" fmla="*/ 23997 w 576064"/>
                      <a:gd name="connsiteY4" fmla="*/ 457200 h 4507557"/>
                      <a:gd name="connsiteX0" fmla="*/ 0 w 552067"/>
                      <a:gd name="connsiteY0" fmla="*/ 457200 h 4412307"/>
                      <a:gd name="connsiteX1" fmla="*/ 552067 w 552067"/>
                      <a:gd name="connsiteY1" fmla="*/ 0 h 4412307"/>
                      <a:gd name="connsiteX2" fmla="*/ 552067 w 552067"/>
                      <a:gd name="connsiteY2" fmla="*/ 3888432 h 4412307"/>
                      <a:gd name="connsiteX3" fmla="*/ 0 w 552067"/>
                      <a:gd name="connsiteY3" fmla="*/ 4412307 h 4412307"/>
                      <a:gd name="connsiteX4" fmla="*/ 0 w 552067"/>
                      <a:gd name="connsiteY4" fmla="*/ 457200 h 4412307"/>
                      <a:gd name="connsiteX0" fmla="*/ 0 w 552067"/>
                      <a:gd name="connsiteY0" fmla="*/ 457200 h 4412307"/>
                      <a:gd name="connsiteX1" fmla="*/ 552067 w 552067"/>
                      <a:gd name="connsiteY1" fmla="*/ 0 h 4412307"/>
                      <a:gd name="connsiteX2" fmla="*/ 552067 w 552067"/>
                      <a:gd name="connsiteY2" fmla="*/ 3926532 h 4412307"/>
                      <a:gd name="connsiteX3" fmla="*/ 0 w 552067"/>
                      <a:gd name="connsiteY3" fmla="*/ 4412307 h 4412307"/>
                      <a:gd name="connsiteX4" fmla="*/ 0 w 552067"/>
                      <a:gd name="connsiteY4" fmla="*/ 457200 h 4412307"/>
                      <a:gd name="connsiteX0" fmla="*/ 0 w 552067"/>
                      <a:gd name="connsiteY0" fmla="*/ 457200 h 4374207"/>
                      <a:gd name="connsiteX1" fmla="*/ 552067 w 552067"/>
                      <a:gd name="connsiteY1" fmla="*/ 0 h 4374207"/>
                      <a:gd name="connsiteX2" fmla="*/ 552067 w 552067"/>
                      <a:gd name="connsiteY2" fmla="*/ 3926532 h 4374207"/>
                      <a:gd name="connsiteX3" fmla="*/ 11998 w 552067"/>
                      <a:gd name="connsiteY3" fmla="*/ 4374207 h 4374207"/>
                      <a:gd name="connsiteX4" fmla="*/ 0 w 552067"/>
                      <a:gd name="connsiteY4" fmla="*/ 457200 h 4374207"/>
                      <a:gd name="connsiteX0" fmla="*/ 0 w 561380"/>
                      <a:gd name="connsiteY0" fmla="*/ 497913 h 4374207"/>
                      <a:gd name="connsiteX1" fmla="*/ 561380 w 561380"/>
                      <a:gd name="connsiteY1" fmla="*/ 0 h 4374207"/>
                      <a:gd name="connsiteX2" fmla="*/ 561380 w 561380"/>
                      <a:gd name="connsiteY2" fmla="*/ 3926532 h 4374207"/>
                      <a:gd name="connsiteX3" fmla="*/ 21311 w 561380"/>
                      <a:gd name="connsiteY3" fmla="*/ 4374207 h 4374207"/>
                      <a:gd name="connsiteX4" fmla="*/ 0 w 561380"/>
                      <a:gd name="connsiteY4" fmla="*/ 497913 h 4374207"/>
                      <a:gd name="connsiteX0" fmla="*/ 0 w 561380"/>
                      <a:gd name="connsiteY0" fmla="*/ 497913 h 4439347"/>
                      <a:gd name="connsiteX1" fmla="*/ 561380 w 561380"/>
                      <a:gd name="connsiteY1" fmla="*/ 0 h 4439347"/>
                      <a:gd name="connsiteX2" fmla="*/ 561380 w 561380"/>
                      <a:gd name="connsiteY2" fmla="*/ 3926532 h 4439347"/>
                      <a:gd name="connsiteX3" fmla="*/ 21311 w 561380"/>
                      <a:gd name="connsiteY3" fmla="*/ 4439347 h 4439347"/>
                      <a:gd name="connsiteX4" fmla="*/ 0 w 561380"/>
                      <a:gd name="connsiteY4" fmla="*/ 497913 h 4439347"/>
                      <a:gd name="connsiteX0" fmla="*/ 0 w 561380"/>
                      <a:gd name="connsiteY0" fmla="*/ 522340 h 4439347"/>
                      <a:gd name="connsiteX1" fmla="*/ 561380 w 561380"/>
                      <a:gd name="connsiteY1" fmla="*/ 0 h 4439347"/>
                      <a:gd name="connsiteX2" fmla="*/ 561380 w 561380"/>
                      <a:gd name="connsiteY2" fmla="*/ 3926532 h 4439347"/>
                      <a:gd name="connsiteX3" fmla="*/ 21311 w 561380"/>
                      <a:gd name="connsiteY3" fmla="*/ 4439347 h 4439347"/>
                      <a:gd name="connsiteX4" fmla="*/ 0 w 561380"/>
                      <a:gd name="connsiteY4" fmla="*/ 522340 h 4439347"/>
                      <a:gd name="connsiteX0" fmla="*/ 0 w 561380"/>
                      <a:gd name="connsiteY0" fmla="*/ 522340 h 4439347"/>
                      <a:gd name="connsiteX1" fmla="*/ 561380 w 561380"/>
                      <a:gd name="connsiteY1" fmla="*/ 0 h 4439347"/>
                      <a:gd name="connsiteX2" fmla="*/ 561380 w 561380"/>
                      <a:gd name="connsiteY2" fmla="*/ 3926532 h 4439347"/>
                      <a:gd name="connsiteX3" fmla="*/ 11998 w 561380"/>
                      <a:gd name="connsiteY3" fmla="*/ 4439347 h 4439347"/>
                      <a:gd name="connsiteX4" fmla="*/ 0 w 561380"/>
                      <a:gd name="connsiteY4" fmla="*/ 522340 h 4439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1380" h="4439347">
                        <a:moveTo>
                          <a:pt x="0" y="522340"/>
                        </a:moveTo>
                        <a:lnTo>
                          <a:pt x="561380" y="0"/>
                        </a:lnTo>
                        <a:lnTo>
                          <a:pt x="561380" y="3926532"/>
                        </a:lnTo>
                        <a:lnTo>
                          <a:pt x="11998" y="4439347"/>
                        </a:lnTo>
                        <a:cubicBezTo>
                          <a:pt x="7999" y="3133678"/>
                          <a:pt x="3999" y="1828009"/>
                          <a:pt x="0" y="52234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47" name="Прямоугольник 9"/>
                  <p:cNvSpPr/>
                  <p:nvPr/>
                </p:nvSpPr>
                <p:spPr>
                  <a:xfrm>
                    <a:off x="3755362" y="1986742"/>
                    <a:ext cx="440950" cy="3988329"/>
                  </a:xfrm>
                  <a:custGeom>
                    <a:avLst/>
                    <a:gdLst>
                      <a:gd name="connsiteX0" fmla="*/ 0 w 576064"/>
                      <a:gd name="connsiteY0" fmla="*/ 0 h 3888432"/>
                      <a:gd name="connsiteX1" fmla="*/ 576064 w 576064"/>
                      <a:gd name="connsiteY1" fmla="*/ 0 h 3888432"/>
                      <a:gd name="connsiteX2" fmla="*/ 576064 w 576064"/>
                      <a:gd name="connsiteY2" fmla="*/ 3888432 h 3888432"/>
                      <a:gd name="connsiteX3" fmla="*/ 0 w 576064"/>
                      <a:gd name="connsiteY3" fmla="*/ 3888432 h 3888432"/>
                      <a:gd name="connsiteX4" fmla="*/ 0 w 576064"/>
                      <a:gd name="connsiteY4" fmla="*/ 0 h 3888432"/>
                      <a:gd name="connsiteX0" fmla="*/ 0 w 576064"/>
                      <a:gd name="connsiteY0" fmla="*/ 628650 h 3888432"/>
                      <a:gd name="connsiteX1" fmla="*/ 576064 w 576064"/>
                      <a:gd name="connsiteY1" fmla="*/ 0 h 3888432"/>
                      <a:gd name="connsiteX2" fmla="*/ 576064 w 576064"/>
                      <a:gd name="connsiteY2" fmla="*/ 3888432 h 3888432"/>
                      <a:gd name="connsiteX3" fmla="*/ 0 w 576064"/>
                      <a:gd name="connsiteY3" fmla="*/ 3888432 h 3888432"/>
                      <a:gd name="connsiteX4" fmla="*/ 0 w 576064"/>
                      <a:gd name="connsiteY4" fmla="*/ 628650 h 3888432"/>
                      <a:gd name="connsiteX0" fmla="*/ 0 w 576064"/>
                      <a:gd name="connsiteY0" fmla="*/ 628650 h 4507557"/>
                      <a:gd name="connsiteX1" fmla="*/ 576064 w 576064"/>
                      <a:gd name="connsiteY1" fmla="*/ 0 h 4507557"/>
                      <a:gd name="connsiteX2" fmla="*/ 576064 w 576064"/>
                      <a:gd name="connsiteY2" fmla="*/ 3888432 h 4507557"/>
                      <a:gd name="connsiteX3" fmla="*/ 0 w 576064"/>
                      <a:gd name="connsiteY3" fmla="*/ 4507557 h 4507557"/>
                      <a:gd name="connsiteX4" fmla="*/ 0 w 576064"/>
                      <a:gd name="connsiteY4" fmla="*/ 628650 h 4507557"/>
                      <a:gd name="connsiteX0" fmla="*/ 0 w 576064"/>
                      <a:gd name="connsiteY0" fmla="*/ 514350 h 4507557"/>
                      <a:gd name="connsiteX1" fmla="*/ 576064 w 576064"/>
                      <a:gd name="connsiteY1" fmla="*/ 0 h 4507557"/>
                      <a:gd name="connsiteX2" fmla="*/ 576064 w 576064"/>
                      <a:gd name="connsiteY2" fmla="*/ 3888432 h 4507557"/>
                      <a:gd name="connsiteX3" fmla="*/ 0 w 576064"/>
                      <a:gd name="connsiteY3" fmla="*/ 4507557 h 4507557"/>
                      <a:gd name="connsiteX4" fmla="*/ 0 w 576064"/>
                      <a:gd name="connsiteY4" fmla="*/ 514350 h 4507557"/>
                      <a:gd name="connsiteX0" fmla="*/ 23997 w 576064"/>
                      <a:gd name="connsiteY0" fmla="*/ 457200 h 4507557"/>
                      <a:gd name="connsiteX1" fmla="*/ 576064 w 576064"/>
                      <a:gd name="connsiteY1" fmla="*/ 0 h 4507557"/>
                      <a:gd name="connsiteX2" fmla="*/ 576064 w 576064"/>
                      <a:gd name="connsiteY2" fmla="*/ 3888432 h 4507557"/>
                      <a:gd name="connsiteX3" fmla="*/ 0 w 576064"/>
                      <a:gd name="connsiteY3" fmla="*/ 4507557 h 4507557"/>
                      <a:gd name="connsiteX4" fmla="*/ 23997 w 576064"/>
                      <a:gd name="connsiteY4" fmla="*/ 457200 h 4507557"/>
                      <a:gd name="connsiteX0" fmla="*/ 0 w 552067"/>
                      <a:gd name="connsiteY0" fmla="*/ 457200 h 4412307"/>
                      <a:gd name="connsiteX1" fmla="*/ 552067 w 552067"/>
                      <a:gd name="connsiteY1" fmla="*/ 0 h 4412307"/>
                      <a:gd name="connsiteX2" fmla="*/ 552067 w 552067"/>
                      <a:gd name="connsiteY2" fmla="*/ 3888432 h 4412307"/>
                      <a:gd name="connsiteX3" fmla="*/ 0 w 552067"/>
                      <a:gd name="connsiteY3" fmla="*/ 4412307 h 4412307"/>
                      <a:gd name="connsiteX4" fmla="*/ 0 w 552067"/>
                      <a:gd name="connsiteY4" fmla="*/ 457200 h 4412307"/>
                      <a:gd name="connsiteX0" fmla="*/ 0 w 552067"/>
                      <a:gd name="connsiteY0" fmla="*/ 457200 h 4412307"/>
                      <a:gd name="connsiteX1" fmla="*/ 552067 w 552067"/>
                      <a:gd name="connsiteY1" fmla="*/ 0 h 4412307"/>
                      <a:gd name="connsiteX2" fmla="*/ 552067 w 552067"/>
                      <a:gd name="connsiteY2" fmla="*/ 3926532 h 4412307"/>
                      <a:gd name="connsiteX3" fmla="*/ 0 w 552067"/>
                      <a:gd name="connsiteY3" fmla="*/ 4412307 h 4412307"/>
                      <a:gd name="connsiteX4" fmla="*/ 0 w 552067"/>
                      <a:gd name="connsiteY4" fmla="*/ 457200 h 4412307"/>
                      <a:gd name="connsiteX0" fmla="*/ 0 w 552067"/>
                      <a:gd name="connsiteY0" fmla="*/ 457200 h 4374207"/>
                      <a:gd name="connsiteX1" fmla="*/ 552067 w 552067"/>
                      <a:gd name="connsiteY1" fmla="*/ 0 h 4374207"/>
                      <a:gd name="connsiteX2" fmla="*/ 552067 w 552067"/>
                      <a:gd name="connsiteY2" fmla="*/ 3926532 h 4374207"/>
                      <a:gd name="connsiteX3" fmla="*/ 11998 w 552067"/>
                      <a:gd name="connsiteY3" fmla="*/ 4374207 h 4374207"/>
                      <a:gd name="connsiteX4" fmla="*/ 0 w 552067"/>
                      <a:gd name="connsiteY4" fmla="*/ 457200 h 4374207"/>
                      <a:gd name="connsiteX0" fmla="*/ 0 w 561380"/>
                      <a:gd name="connsiteY0" fmla="*/ 497913 h 4374207"/>
                      <a:gd name="connsiteX1" fmla="*/ 561380 w 561380"/>
                      <a:gd name="connsiteY1" fmla="*/ 0 h 4374207"/>
                      <a:gd name="connsiteX2" fmla="*/ 561380 w 561380"/>
                      <a:gd name="connsiteY2" fmla="*/ 3926532 h 4374207"/>
                      <a:gd name="connsiteX3" fmla="*/ 21311 w 561380"/>
                      <a:gd name="connsiteY3" fmla="*/ 4374207 h 4374207"/>
                      <a:gd name="connsiteX4" fmla="*/ 0 w 561380"/>
                      <a:gd name="connsiteY4" fmla="*/ 497913 h 4374207"/>
                      <a:gd name="connsiteX0" fmla="*/ 0 w 561380"/>
                      <a:gd name="connsiteY0" fmla="*/ 497913 h 4439347"/>
                      <a:gd name="connsiteX1" fmla="*/ 561380 w 561380"/>
                      <a:gd name="connsiteY1" fmla="*/ 0 h 4439347"/>
                      <a:gd name="connsiteX2" fmla="*/ 561380 w 561380"/>
                      <a:gd name="connsiteY2" fmla="*/ 3926532 h 4439347"/>
                      <a:gd name="connsiteX3" fmla="*/ 21311 w 561380"/>
                      <a:gd name="connsiteY3" fmla="*/ 4439347 h 4439347"/>
                      <a:gd name="connsiteX4" fmla="*/ 0 w 561380"/>
                      <a:gd name="connsiteY4" fmla="*/ 497913 h 4439347"/>
                      <a:gd name="connsiteX0" fmla="*/ 0 w 561380"/>
                      <a:gd name="connsiteY0" fmla="*/ 522340 h 4439347"/>
                      <a:gd name="connsiteX1" fmla="*/ 561380 w 561380"/>
                      <a:gd name="connsiteY1" fmla="*/ 0 h 4439347"/>
                      <a:gd name="connsiteX2" fmla="*/ 561380 w 561380"/>
                      <a:gd name="connsiteY2" fmla="*/ 3926532 h 4439347"/>
                      <a:gd name="connsiteX3" fmla="*/ 21311 w 561380"/>
                      <a:gd name="connsiteY3" fmla="*/ 4439347 h 4439347"/>
                      <a:gd name="connsiteX4" fmla="*/ 0 w 561380"/>
                      <a:gd name="connsiteY4" fmla="*/ 522340 h 4439347"/>
                      <a:gd name="connsiteX0" fmla="*/ 0 w 561380"/>
                      <a:gd name="connsiteY0" fmla="*/ 522340 h 4439347"/>
                      <a:gd name="connsiteX1" fmla="*/ 561380 w 561380"/>
                      <a:gd name="connsiteY1" fmla="*/ 0 h 4439347"/>
                      <a:gd name="connsiteX2" fmla="*/ 561380 w 561380"/>
                      <a:gd name="connsiteY2" fmla="*/ 3926532 h 4439347"/>
                      <a:gd name="connsiteX3" fmla="*/ 11998 w 561380"/>
                      <a:gd name="connsiteY3" fmla="*/ 4439347 h 4439347"/>
                      <a:gd name="connsiteX4" fmla="*/ 0 w 561380"/>
                      <a:gd name="connsiteY4" fmla="*/ 522340 h 4439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1380" h="4439347">
                        <a:moveTo>
                          <a:pt x="0" y="522340"/>
                        </a:moveTo>
                        <a:lnTo>
                          <a:pt x="561380" y="0"/>
                        </a:lnTo>
                        <a:lnTo>
                          <a:pt x="561380" y="3926532"/>
                        </a:lnTo>
                        <a:lnTo>
                          <a:pt x="11998" y="4439347"/>
                        </a:lnTo>
                        <a:cubicBezTo>
                          <a:pt x="7999" y="3133678"/>
                          <a:pt x="3999" y="1828009"/>
                          <a:pt x="0" y="522340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50" name="TextBox 49"/>
                <p:cNvSpPr txBox="1"/>
                <p:nvPr/>
              </p:nvSpPr>
              <p:spPr>
                <a:xfrm rot="16200000">
                  <a:off x="3207556" y="2941471"/>
                  <a:ext cx="3274613" cy="36893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750" b="1" dirty="0" smtClean="0">
                      <a:solidFill>
                        <a:schemeClr val="tx2">
                          <a:lumMod val="75000"/>
                        </a:schemeClr>
                      </a:solidFill>
                      <a:latin typeface="Constantia" pitchFamily="18" charset="0"/>
                      <a:cs typeface="Arial" pitchFamily="34" charset="0"/>
                    </a:rPr>
                    <a:t>Мониторинг и контроль</a:t>
                  </a:r>
                  <a:endParaRPr lang="ru-RU" sz="1750" b="1" dirty="0">
                    <a:solidFill>
                      <a:schemeClr val="tx2">
                        <a:lumMod val="75000"/>
                      </a:schemeClr>
                    </a:solidFill>
                    <a:latin typeface="Constantia" pitchFamily="18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52" name="TextBox 51"/>
              <p:cNvSpPr txBox="1"/>
              <p:nvPr/>
            </p:nvSpPr>
            <p:spPr>
              <a:xfrm rot="16200000">
                <a:off x="5193427" y="3300181"/>
                <a:ext cx="2154555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500" b="1" dirty="0">
                    <a:solidFill>
                      <a:schemeClr val="tx2">
                        <a:lumMod val="75000"/>
                      </a:schemeClr>
                    </a:solidFill>
                    <a:latin typeface="Constantia" pitchFamily="18" charset="0"/>
                    <a:cs typeface="Arial" pitchFamily="34" charset="0"/>
                  </a:rPr>
                  <a:t>Планирование и</a:t>
                </a:r>
                <a:r>
                  <a:rPr lang="en-US" sz="1500" b="1" dirty="0">
                    <a:solidFill>
                      <a:schemeClr val="tx2">
                        <a:lumMod val="75000"/>
                      </a:schemeClr>
                    </a:solidFill>
                    <a:latin typeface="Constantia" pitchFamily="18" charset="0"/>
                    <a:cs typeface="Arial" pitchFamily="34" charset="0"/>
                  </a:rPr>
                  <a:t> </a:t>
                </a:r>
                <a:r>
                  <a:rPr lang="ru-RU" sz="1500" b="1" dirty="0">
                    <a:solidFill>
                      <a:schemeClr val="tx2">
                        <a:lumMod val="75000"/>
                      </a:schemeClr>
                    </a:solidFill>
                    <a:latin typeface="Constantia" pitchFamily="18" charset="0"/>
                    <a:cs typeface="Arial" pitchFamily="34" charset="0"/>
                  </a:rPr>
                  <a:t>программирование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rot="16200000">
                <a:off x="4388179" y="3770469"/>
                <a:ext cx="29258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>
                    <a:solidFill>
                      <a:schemeClr val="tx2">
                        <a:lumMod val="75000"/>
                      </a:schemeClr>
                    </a:solidFill>
                    <a:latin typeface="Constantia" pitchFamily="18" charset="0"/>
                    <a:cs typeface="Arial" pitchFamily="34" charset="0"/>
                  </a:rPr>
                  <a:t>Прогнозирование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 rot="16200000">
                <a:off x="3945796" y="4185437"/>
                <a:ext cx="29258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>
                    <a:solidFill>
                      <a:schemeClr val="tx2">
                        <a:lumMod val="75000"/>
                      </a:schemeClr>
                    </a:solidFill>
                    <a:latin typeface="Constantia" pitchFamily="18" charset="0"/>
                    <a:cs typeface="Arial" pitchFamily="34" charset="0"/>
                  </a:rPr>
                  <a:t>Целеполагание</a:t>
                </a:r>
              </a:p>
            </p:txBody>
          </p:sp>
        </p:grpSp>
        <p:cxnSp>
          <p:nvCxnSpPr>
            <p:cNvPr id="65" name="Прямая со стрелкой 64"/>
            <p:cNvCxnSpPr/>
            <p:nvPr/>
          </p:nvCxnSpPr>
          <p:spPr>
            <a:xfrm flipV="1">
              <a:off x="6345230" y="4589952"/>
              <a:ext cx="967278" cy="904787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 стрелкой 65"/>
            <p:cNvCxnSpPr/>
            <p:nvPr/>
          </p:nvCxnSpPr>
          <p:spPr>
            <a:xfrm rot="10800000" flipV="1">
              <a:off x="5067233" y="5812073"/>
              <a:ext cx="967278" cy="904787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 стрелкой 69"/>
            <p:cNvCxnSpPr/>
            <p:nvPr/>
          </p:nvCxnSpPr>
          <p:spPr>
            <a:xfrm>
              <a:off x="5073561" y="1412776"/>
              <a:ext cx="2206554" cy="1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 стрелкой 70"/>
            <p:cNvCxnSpPr/>
            <p:nvPr/>
          </p:nvCxnSpPr>
          <p:spPr>
            <a:xfrm flipH="1">
              <a:off x="2284950" y="1412777"/>
              <a:ext cx="2232248" cy="1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2843808" y="980728"/>
              <a:ext cx="38884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Горизонтальные разрывы</a:t>
              </a:r>
              <a:endPara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9" name="Прямая со стрелкой 78"/>
            <p:cNvCxnSpPr/>
            <p:nvPr/>
          </p:nvCxnSpPr>
          <p:spPr>
            <a:xfrm flipH="1" flipV="1">
              <a:off x="1115616" y="2824314"/>
              <a:ext cx="1" cy="1684806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 стрелкой 79"/>
            <p:cNvCxnSpPr/>
            <p:nvPr/>
          </p:nvCxnSpPr>
          <p:spPr>
            <a:xfrm flipH="1">
              <a:off x="1115616" y="5042345"/>
              <a:ext cx="1" cy="1724668"/>
            </a:xfrm>
            <a:prstGeom prst="straightConnector1">
              <a:avLst/>
            </a:prstGeom>
            <a:ln w="76200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 rot="16200000">
              <a:off x="-876799" y="4478005"/>
              <a:ext cx="33257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300" dirty="0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Вертикальные разрывы</a:t>
              </a:r>
              <a:endParaRPr lang="en-US" sz="2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1000108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Разрывы в системе стратегического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планирования </a:t>
            </a:r>
          </a:p>
        </p:txBody>
      </p:sp>
    </p:spTree>
    <p:extLst>
      <p:ext uri="{BB962C8B-B14F-4D97-AF65-F5344CB8AC3E}">
        <p14:creationId xmlns:p14="http://schemas.microsoft.com/office/powerpoint/2010/main" xmlns="" val="415394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021" y="1124744"/>
            <a:ext cx="9036496" cy="5401479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indent="447675" algn="just">
              <a:spcAft>
                <a:spcPts val="600"/>
              </a:spcAft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Закон ВО от 19 июня 2015 г № 114 ОЗ «О стратегическом планировании в Воронежской области»</a:t>
            </a:r>
          </a:p>
          <a:p>
            <a:pPr indent="447675" algn="just">
              <a:spcAft>
                <a:spcPts val="600"/>
              </a:spcAft>
            </a:pP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Порядок разработки 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 утверждения бюджетного прогноза Воронежской области на долгосрочный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период  (постановление правительства Воронежской области от 05.05.2015 № 343)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indent="447675" algn="just">
              <a:spcAft>
                <a:spcPts val="600"/>
              </a:spcAft>
            </a:pP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Порядок 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разработки и корректировки прогноза социально-экономического развития Воронежской области на долгосрочный период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(постановление правительства Воронежской области от 18.05.2015 №378 )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indent="447675" algn="just">
              <a:spcAft>
                <a:spcPts val="600"/>
              </a:spcAft>
            </a:pP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Порядок разработки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корректировки, осуществления мониторинга и контроля реализации Стратегии социально-экономического развития Воронежской области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(постановление правительства Воронежской области от 07.09. 2015 №707 )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indent="447675" algn="just">
              <a:spcAft>
                <a:spcPts val="600"/>
              </a:spcAft>
            </a:pP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Порядок принятия </a:t>
            </a:r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решений о разработке, реализации и оценке эффективности государственных программ Воронежской 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области» (постановление правительства Воронежской области от 06.09.2013 № 786 )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indent="447675" algn="just">
              <a:spcAft>
                <a:spcPts val="600"/>
              </a:spcAft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Методические рекомендации по разработке стратегии социально-экономического развития муниципального района (городского округа) Воронежской области (Приказ ДЭР  от 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21.12.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 2016  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№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 51-1309/179-0)</a:t>
            </a:r>
          </a:p>
          <a:p>
            <a:pPr indent="447675" algn="just">
              <a:spcAft>
                <a:spcPts val="600"/>
              </a:spcAft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7. Методические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рекомендации по организации разработки, корректировки, мониторинга и текущего контроля реализации Стратегии социально-экономического развития муниципального района (городского округа) Воронежской области.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Приказ ДЭР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от 10.12.2015 № 51-13-09/167-0)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  <a:p>
            <a:pPr indent="447675" algn="just">
              <a:spcAft>
                <a:spcPts val="600"/>
              </a:spcAft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О порядке  разработки и корректировки, осуществления мониторинга и контроля реализации 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рогноза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социально-экономического развития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муниципальных районов и городских округов Воронежской области на долгосрочный период (Приказ ДЭР от 30.12.2015 №51-13-09/184-0)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0" y="0"/>
            <a:ext cx="9144000" cy="1071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Методическое и нормативно-правовое обеспечение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стратегического планирования региона с учетом положений 172-ФЗ</a:t>
            </a:r>
          </a:p>
        </p:txBody>
      </p:sp>
    </p:spTree>
    <p:extLst>
      <p:ext uri="{BB962C8B-B14F-4D97-AF65-F5344CB8AC3E}">
        <p14:creationId xmlns="" xmlns:p14="http://schemas.microsoft.com/office/powerpoint/2010/main" val="356124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Прямоугольник 110"/>
          <p:cNvSpPr/>
          <p:nvPr/>
        </p:nvSpPr>
        <p:spPr bwMode="auto">
          <a:xfrm>
            <a:off x="0" y="0"/>
            <a:ext cx="9144000" cy="1000108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0" y="0"/>
            <a:ext cx="9144000" cy="80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latin typeface="+mj-lt"/>
                <a:ea typeface="+mj-ea"/>
                <a:cs typeface="+mj-cs"/>
              </a:rPr>
              <a:t>Система стратегического планирования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latin typeface="+mj-lt"/>
                <a:ea typeface="+mj-ea"/>
                <a:cs typeface="+mj-cs"/>
              </a:rPr>
              <a:t>Воронежской области</a:t>
            </a:r>
            <a:endParaRPr lang="ru-RU" sz="1600" b="1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00063" y="3500438"/>
            <a:ext cx="3786187" cy="285750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5">
                <a:lumMod val="1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50" dirty="0">
                <a:solidFill>
                  <a:schemeClr val="bg2">
                    <a:lumMod val="75000"/>
                  </a:schemeClr>
                </a:solidFill>
              </a:rPr>
              <a:t>Стратегия социально-экономического развития Воронежской области на период до 2020 года</a:t>
            </a:r>
          </a:p>
        </p:txBody>
      </p:sp>
      <p:cxnSp>
        <p:nvCxnSpPr>
          <p:cNvPr id="64" name="Прямая со стрелкой 63"/>
          <p:cNvCxnSpPr/>
          <p:nvPr/>
        </p:nvCxnSpPr>
        <p:spPr>
          <a:xfrm rot="5400000">
            <a:off x="500062" y="2857501"/>
            <a:ext cx="128587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3" name="Shape 442"/>
          <p:cNvCxnSpPr/>
          <p:nvPr/>
        </p:nvCxnSpPr>
        <p:spPr>
          <a:xfrm rot="16200000" flipH="1">
            <a:off x="2571750" y="2143125"/>
            <a:ext cx="428625" cy="428625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Shape 444"/>
          <p:cNvCxnSpPr/>
          <p:nvPr/>
        </p:nvCxnSpPr>
        <p:spPr>
          <a:xfrm rot="16200000" flipH="1">
            <a:off x="2447132" y="2696368"/>
            <a:ext cx="463550" cy="214313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Прямая со стрелкой 459"/>
          <p:cNvCxnSpPr/>
          <p:nvPr/>
        </p:nvCxnSpPr>
        <p:spPr>
          <a:xfrm>
            <a:off x="5429250" y="2500313"/>
            <a:ext cx="714375" cy="158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Прямая со стрелкой 463"/>
          <p:cNvCxnSpPr/>
          <p:nvPr/>
        </p:nvCxnSpPr>
        <p:spPr>
          <a:xfrm rot="5400000">
            <a:off x="2393950" y="3821113"/>
            <a:ext cx="71437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Прямая со стрелкой 467"/>
          <p:cNvCxnSpPr/>
          <p:nvPr/>
        </p:nvCxnSpPr>
        <p:spPr>
          <a:xfrm rot="5400000">
            <a:off x="927894" y="3929856"/>
            <a:ext cx="285750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Прямая со стрелкой 503"/>
          <p:cNvCxnSpPr>
            <a:stCxn id="62" idx="3"/>
          </p:cNvCxnSpPr>
          <p:nvPr/>
        </p:nvCxnSpPr>
        <p:spPr>
          <a:xfrm>
            <a:off x="4286250" y="3643313"/>
            <a:ext cx="214313" cy="158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Прямая со стрелкой 551"/>
          <p:cNvCxnSpPr>
            <a:stCxn id="123" idx="2"/>
          </p:cNvCxnSpPr>
          <p:nvPr/>
        </p:nvCxnSpPr>
        <p:spPr>
          <a:xfrm rot="16200000" flipH="1">
            <a:off x="2990323" y="5449649"/>
            <a:ext cx="611490" cy="41829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Прямая со стрелкой 583"/>
          <p:cNvCxnSpPr/>
          <p:nvPr/>
        </p:nvCxnSpPr>
        <p:spPr>
          <a:xfrm>
            <a:off x="2786063" y="2143125"/>
            <a:ext cx="214312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253"/>
          <p:cNvGrpSpPr/>
          <p:nvPr/>
        </p:nvGrpSpPr>
        <p:grpSpPr>
          <a:xfrm>
            <a:off x="20" y="1808464"/>
            <a:ext cx="7500938" cy="4738386"/>
            <a:chOff x="20" y="1808464"/>
            <a:chExt cx="7500938" cy="4738386"/>
          </a:xfrm>
        </p:grpSpPr>
        <p:sp>
          <p:nvSpPr>
            <p:cNvPr id="15" name="Скругленный прямоугольник 14"/>
            <p:cNvSpPr/>
            <p:nvPr/>
          </p:nvSpPr>
          <p:spPr bwMode="auto">
            <a:xfrm>
              <a:off x="4286257" y="1808464"/>
              <a:ext cx="3214701" cy="473838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6350">
              <a:solidFill>
                <a:srgbClr val="FF000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600"/>
            </a:p>
          </p:txBody>
        </p:sp>
        <p:sp>
          <p:nvSpPr>
            <p:cNvPr id="4" name="Скругленный прямоугольник 3"/>
            <p:cNvSpPr/>
            <p:nvPr/>
          </p:nvSpPr>
          <p:spPr bwMode="auto">
            <a:xfrm>
              <a:off x="371464" y="1817988"/>
              <a:ext cx="3929080" cy="4706001"/>
            </a:xfrm>
            <a:prstGeom prst="roundRect">
              <a:avLst/>
            </a:prstGeom>
            <a:solidFill>
              <a:srgbClr val="CBDCFD"/>
            </a:solidFill>
            <a:ln w="6350">
              <a:solidFill>
                <a:srgbClr val="FF0000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600" b="1" dirty="0"/>
            </a:p>
          </p:txBody>
        </p:sp>
        <p:sp>
          <p:nvSpPr>
            <p:cNvPr id="6" name="Прямоугольник 5"/>
            <p:cNvSpPr/>
            <p:nvPr/>
          </p:nvSpPr>
          <p:spPr bwMode="auto">
            <a:xfrm>
              <a:off x="20" y="1808464"/>
              <a:ext cx="214281" cy="1285875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>
                <a:defRPr/>
              </a:pPr>
              <a:r>
                <a:rPr lang="ru-RU" sz="1000" b="1" dirty="0" err="1" smtClean="0">
                  <a:solidFill>
                    <a:schemeClr val="tx2">
                      <a:lumMod val="75000"/>
                    </a:schemeClr>
                  </a:solidFill>
                </a:rPr>
                <a:t>целеполагание</a:t>
              </a:r>
              <a:endParaRPr lang="ru-RU" sz="1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auto">
            <a:xfrm>
              <a:off x="20" y="3259439"/>
              <a:ext cx="214313" cy="1198261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>
                <a:defRPr/>
              </a:pPr>
              <a:r>
                <a:rPr lang="ru-RU" sz="1000" b="1" dirty="0" smtClean="0">
                  <a:solidFill>
                    <a:schemeClr val="tx2">
                      <a:lumMod val="75000"/>
                    </a:schemeClr>
                  </a:solidFill>
                </a:rPr>
                <a:t>прогнозирование</a:t>
              </a:r>
              <a:endParaRPr lang="ru-RU" sz="10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9" name="Прямоугольник 68"/>
            <p:cNvSpPr/>
            <p:nvPr/>
          </p:nvSpPr>
          <p:spPr bwMode="auto">
            <a:xfrm>
              <a:off x="1785970" y="3571876"/>
              <a:ext cx="928642" cy="78581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b="1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Бюджетный прогноз ВО на долгосрочный период</a:t>
              </a:r>
              <a:endParaRPr lang="ru-RU" sz="8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endParaRPr>
            </a:p>
          </p:txBody>
        </p:sp>
        <p:sp>
          <p:nvSpPr>
            <p:cNvPr id="81" name="Прямоугольник 80"/>
            <p:cNvSpPr/>
            <p:nvPr/>
          </p:nvSpPr>
          <p:spPr bwMode="auto">
            <a:xfrm>
              <a:off x="6072198" y="5715016"/>
              <a:ext cx="1131579" cy="5029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rgbClr val="FF0000"/>
              </a:solidFill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900" b="1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Муниципальные программы </a:t>
              </a:r>
              <a:r>
                <a:rPr lang="ru-RU" sz="900" b="1" dirty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МО</a:t>
              </a:r>
            </a:p>
          </p:txBody>
        </p:sp>
        <p:sp>
          <p:nvSpPr>
            <p:cNvPr id="123" name="Прямоугольник 122"/>
            <p:cNvSpPr/>
            <p:nvPr/>
          </p:nvSpPr>
          <p:spPr bwMode="auto">
            <a:xfrm>
              <a:off x="2357474" y="4832350"/>
              <a:ext cx="1458896" cy="5207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rgbClr val="0070C0"/>
              </a:solidFill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b="1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Схема территориального планирования ВО</a:t>
              </a:r>
              <a:endParaRPr lang="ru-RU" sz="8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endParaRPr>
            </a:p>
          </p:txBody>
        </p:sp>
        <p:sp>
          <p:nvSpPr>
            <p:cNvPr id="134" name="Прямоугольник 133"/>
            <p:cNvSpPr/>
            <p:nvPr/>
          </p:nvSpPr>
          <p:spPr bwMode="auto">
            <a:xfrm>
              <a:off x="2214598" y="5715000"/>
              <a:ext cx="1277922" cy="7143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rgbClr val="0070C0"/>
              </a:solidFill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b="1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Государственные программы ВО</a:t>
              </a:r>
            </a:p>
          </p:txBody>
        </p:sp>
        <p:sp>
          <p:nvSpPr>
            <p:cNvPr id="432" name="Прямоугольник 431"/>
            <p:cNvSpPr/>
            <p:nvPr/>
          </p:nvSpPr>
          <p:spPr bwMode="auto">
            <a:xfrm>
              <a:off x="571524" y="4786322"/>
              <a:ext cx="1562100" cy="55371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b="1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План мероприятий по реализации Стратегии социально-экономического развития ВО </a:t>
              </a:r>
              <a:endParaRPr lang="ru-RU" sz="8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endParaRPr>
            </a:p>
          </p:txBody>
        </p:sp>
        <p:sp>
          <p:nvSpPr>
            <p:cNvPr id="89" name="Прямоугольник 88"/>
            <p:cNvSpPr/>
            <p:nvPr/>
          </p:nvSpPr>
          <p:spPr bwMode="auto">
            <a:xfrm>
              <a:off x="1000152" y="1928803"/>
              <a:ext cx="2049782" cy="42862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rgbClr val="0070C0"/>
              </a:solidFill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000" b="1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Стратегия социально-экономического </a:t>
              </a:r>
              <a:r>
                <a:rPr lang="ru-RU" sz="1000" b="1" dirty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развития </a:t>
              </a:r>
              <a:r>
                <a:rPr lang="ru-RU" sz="1000" b="1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ВО</a:t>
              </a:r>
              <a:endParaRPr lang="ru-RU" sz="10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endParaRPr>
            </a:p>
          </p:txBody>
        </p:sp>
        <p:sp>
          <p:nvSpPr>
            <p:cNvPr id="93" name="Прямоугольник 92"/>
            <p:cNvSpPr/>
            <p:nvPr/>
          </p:nvSpPr>
          <p:spPr bwMode="auto">
            <a:xfrm>
              <a:off x="500034" y="3571876"/>
              <a:ext cx="1214446" cy="42862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700" b="1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Прогноз социально-экономического развития ВО на долгосрочный период</a:t>
              </a:r>
              <a:endParaRPr lang="ru-RU" sz="7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endParaRPr>
            </a:p>
          </p:txBody>
        </p:sp>
        <p:sp>
          <p:nvSpPr>
            <p:cNvPr id="99" name="Прямоугольник 98"/>
            <p:cNvSpPr/>
            <p:nvPr/>
          </p:nvSpPr>
          <p:spPr bwMode="auto">
            <a:xfrm>
              <a:off x="4929242" y="1928802"/>
              <a:ext cx="1714500" cy="74676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1100" b="1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Стратегия социально-экономического развития МО</a:t>
              </a:r>
            </a:p>
          </p:txBody>
        </p:sp>
        <p:cxnSp>
          <p:nvCxnSpPr>
            <p:cNvPr id="107" name="Прямая со стрелкой 106"/>
            <p:cNvCxnSpPr>
              <a:stCxn id="89" idx="3"/>
              <a:endCxn id="99" idx="1"/>
            </p:cNvCxnSpPr>
            <p:nvPr/>
          </p:nvCxnSpPr>
          <p:spPr bwMode="auto">
            <a:xfrm>
              <a:off x="3049934" y="2143117"/>
              <a:ext cx="1879308" cy="15906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Прямоугольник 16"/>
            <p:cNvSpPr/>
            <p:nvPr/>
          </p:nvSpPr>
          <p:spPr bwMode="auto">
            <a:xfrm>
              <a:off x="20" y="4610099"/>
              <a:ext cx="214281" cy="844551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anchor="ctr"/>
            <a:lstStyle/>
            <a:p>
              <a:pPr algn="ctr">
                <a:defRPr/>
              </a:pPr>
              <a:r>
                <a:rPr lang="ru-RU" sz="900" b="1" dirty="0" smtClean="0">
                  <a:solidFill>
                    <a:schemeClr val="tx2">
                      <a:lumMod val="75000"/>
                    </a:schemeClr>
                  </a:solidFill>
                </a:rPr>
                <a:t>планирование</a:t>
              </a:r>
              <a:endParaRPr lang="ru-RU" sz="9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263" name="Прямоугольник 262"/>
          <p:cNvSpPr/>
          <p:nvPr/>
        </p:nvSpPr>
        <p:spPr>
          <a:xfrm>
            <a:off x="7572396" y="4643446"/>
            <a:ext cx="1500198" cy="357188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линия</a:t>
            </a: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, отражающая  </a:t>
            </a:r>
          </a:p>
          <a:p>
            <a:pPr algn="ctr">
              <a:defRPr/>
            </a:pP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косвенную </a:t>
            </a: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взаимосвязь </a:t>
            </a:r>
          </a:p>
          <a:p>
            <a:pPr algn="ctr">
              <a:defRPr/>
            </a:pP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между </a:t>
            </a: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документами</a:t>
            </a:r>
          </a:p>
        </p:txBody>
      </p:sp>
      <p:sp>
        <p:nvSpPr>
          <p:cNvPr id="266" name="Прямоугольник 265"/>
          <p:cNvSpPr/>
          <p:nvPr/>
        </p:nvSpPr>
        <p:spPr>
          <a:xfrm>
            <a:off x="7572396" y="4214818"/>
            <a:ext cx="1500198" cy="357188"/>
          </a:xfrm>
          <a:prstGeom prst="rect">
            <a:avLst/>
          </a:prstGeom>
          <a:noFill/>
          <a:ln w="9525">
            <a:solidFill>
              <a:schemeClr val="accent5">
                <a:lumMod val="1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линия</a:t>
            </a: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, 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отражающая  </a:t>
            </a:r>
          </a:p>
          <a:p>
            <a:pPr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прямую взаимосвязь    </a:t>
            </a:r>
          </a:p>
          <a:p>
            <a:pPr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между документами</a:t>
            </a:r>
            <a:endParaRPr lang="ru-RU" sz="700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cxnSp>
        <p:nvCxnSpPr>
          <p:cNvPr id="293" name="Shape 292"/>
          <p:cNvCxnSpPr>
            <a:stCxn id="89" idx="1"/>
            <a:endCxn id="79" idx="1"/>
          </p:cNvCxnSpPr>
          <p:nvPr/>
        </p:nvCxnSpPr>
        <p:spPr>
          <a:xfrm rot="10800000" flipV="1">
            <a:off x="714348" y="2143116"/>
            <a:ext cx="285804" cy="3929089"/>
          </a:xfrm>
          <a:prstGeom prst="bentConnector3">
            <a:avLst>
              <a:gd name="adj1" fmla="val 208868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Прямоугольник 318"/>
          <p:cNvSpPr/>
          <p:nvPr/>
        </p:nvSpPr>
        <p:spPr>
          <a:xfrm>
            <a:off x="7579994" y="5072075"/>
            <a:ext cx="1492599" cy="1714511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линия</a:t>
            </a: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, разделяющая </a:t>
            </a:r>
          </a:p>
          <a:p>
            <a:pPr>
              <a:defRPr/>
            </a:pP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документы </a:t>
            </a: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системы </a:t>
            </a:r>
          </a:p>
          <a:p>
            <a:pPr>
              <a:defRPr/>
            </a:pP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стратегического </a:t>
            </a:r>
            <a:endParaRPr lang="ru-RU" sz="700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  <a:p>
            <a:pPr>
              <a:defRPr/>
            </a:pP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планирования на</a:t>
            </a:r>
          </a:p>
          <a:p>
            <a:pPr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документы </a:t>
            </a:r>
          </a:p>
          <a:p>
            <a:pPr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долгосрочного и </a:t>
            </a:r>
          </a:p>
          <a:p>
            <a:pPr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среднесрочного </a:t>
            </a:r>
          </a:p>
          <a:p>
            <a:pPr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</a:t>
            </a:r>
            <a:r>
              <a:rPr lang="ru-RU" sz="700" dirty="0" err="1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целеполагания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,  </a:t>
            </a:r>
            <a:endParaRPr lang="ru-RU" sz="700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  <a:p>
            <a:pPr>
              <a:defRPr/>
            </a:pP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прогнозирования, </a:t>
            </a:r>
            <a:endParaRPr lang="ru-RU" sz="700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  <a:p>
            <a:pPr>
              <a:defRPr/>
            </a:pP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планирования 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и</a:t>
            </a:r>
          </a:p>
          <a:p>
            <a:pPr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программирования </a:t>
            </a:r>
          </a:p>
          <a:p>
            <a:pPr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органов  </a:t>
            </a:r>
          </a:p>
          <a:p>
            <a:pPr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государственной </a:t>
            </a:r>
            <a:endParaRPr lang="ru-RU" sz="700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  <a:p>
            <a:pPr>
              <a:defRPr/>
            </a:pP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власти </a:t>
            </a: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и органов </a:t>
            </a:r>
            <a:endParaRPr lang="ru-RU" sz="700" dirty="0" smtClean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  <a:p>
            <a:pPr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 местного </a:t>
            </a:r>
            <a:endParaRPr lang="ru-RU" sz="700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  <a:p>
            <a:pPr>
              <a:defRPr/>
            </a:pP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        </a:t>
            </a: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самоуправления</a:t>
            </a:r>
          </a:p>
        </p:txBody>
      </p:sp>
      <p:sp>
        <p:nvSpPr>
          <p:cNvPr id="329" name="Скругленный прямоугольник 328"/>
          <p:cNvSpPr/>
          <p:nvPr/>
        </p:nvSpPr>
        <p:spPr>
          <a:xfrm>
            <a:off x="3857625" y="1857375"/>
            <a:ext cx="642938" cy="4429125"/>
          </a:xfrm>
          <a:prstGeom prst="round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55" name="Прямая соединительная линия 454"/>
          <p:cNvCxnSpPr/>
          <p:nvPr/>
        </p:nvCxnSpPr>
        <p:spPr>
          <a:xfrm rot="5400000">
            <a:off x="-2050256" y="4029869"/>
            <a:ext cx="4643438" cy="0"/>
          </a:xfrm>
          <a:prstGeom prst="line">
            <a:avLst/>
          </a:prstGeom>
          <a:ln w="66675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Прямоугольник 96"/>
          <p:cNvSpPr/>
          <p:nvPr/>
        </p:nvSpPr>
        <p:spPr>
          <a:xfrm>
            <a:off x="428596" y="1000108"/>
            <a:ext cx="3786214" cy="714380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Региональный уровень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4500562" y="1000108"/>
            <a:ext cx="2857520" cy="714380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Муниципальный уровень</a:t>
            </a:r>
          </a:p>
        </p:txBody>
      </p:sp>
      <p:cxnSp>
        <p:nvCxnSpPr>
          <p:cNvPr id="261" name="Прямая со стрелкой 260"/>
          <p:cNvCxnSpPr/>
          <p:nvPr/>
        </p:nvCxnSpPr>
        <p:spPr>
          <a:xfrm>
            <a:off x="7643834" y="4284668"/>
            <a:ext cx="214312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Прямая со стрелкой 266"/>
          <p:cNvCxnSpPr/>
          <p:nvPr/>
        </p:nvCxnSpPr>
        <p:spPr>
          <a:xfrm>
            <a:off x="7643834" y="4713296"/>
            <a:ext cx="214312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Прямая соединительная линия 264"/>
          <p:cNvCxnSpPr/>
          <p:nvPr/>
        </p:nvCxnSpPr>
        <p:spPr>
          <a:xfrm>
            <a:off x="7643834" y="5141924"/>
            <a:ext cx="214314" cy="1588"/>
          </a:xfrm>
          <a:prstGeom prst="line">
            <a:avLst/>
          </a:prstGeom>
          <a:ln w="38100">
            <a:solidFill>
              <a:srgbClr val="7030A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 bwMode="auto">
          <a:xfrm flipV="1">
            <a:off x="0" y="3062288"/>
            <a:ext cx="7429500" cy="794"/>
          </a:xfrm>
          <a:prstGeom prst="line">
            <a:avLst/>
          </a:prstGeom>
          <a:ln w="38100">
            <a:solidFill>
              <a:srgbClr val="7030A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 bwMode="auto">
          <a:xfrm flipV="1">
            <a:off x="0" y="4535488"/>
            <a:ext cx="7429500" cy="794"/>
          </a:xfrm>
          <a:prstGeom prst="line">
            <a:avLst/>
          </a:prstGeom>
          <a:ln w="38100">
            <a:solidFill>
              <a:srgbClr val="7030A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Прямая со стрелкой 172"/>
          <p:cNvCxnSpPr/>
          <p:nvPr/>
        </p:nvCxnSpPr>
        <p:spPr bwMode="auto">
          <a:xfrm>
            <a:off x="409472" y="4000170"/>
            <a:ext cx="162000" cy="33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Прямоугольник 120"/>
          <p:cNvSpPr/>
          <p:nvPr/>
        </p:nvSpPr>
        <p:spPr bwMode="auto">
          <a:xfrm>
            <a:off x="2857488" y="3571876"/>
            <a:ext cx="952512" cy="78581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50" b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Прогноз социально-экономического </a:t>
            </a:r>
            <a:r>
              <a:rPr lang="ru-RU" sz="75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развития ВО </a:t>
            </a:r>
            <a:r>
              <a:rPr lang="ru-RU" sz="750" b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на среднесрочный период</a:t>
            </a:r>
            <a:endParaRPr lang="ru-RU" sz="75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39" name="Прямоугольник 138"/>
          <p:cNvSpPr/>
          <p:nvPr/>
        </p:nvSpPr>
        <p:spPr bwMode="auto">
          <a:xfrm>
            <a:off x="5851226" y="3321050"/>
            <a:ext cx="1363980" cy="91567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Прогноз социально-экономического развития МО на среднесрочный </a:t>
            </a:r>
            <a:r>
              <a:rPr lang="ru-RU" sz="800" b="1" u="sng" dirty="0" smtClean="0">
                <a:solidFill>
                  <a:srgbClr val="FF0000"/>
                </a:solidFill>
                <a:latin typeface="Trebuchet MS" pitchFamily="34" charset="0"/>
              </a:rPr>
              <a:t>или долгосрочный период*</a:t>
            </a:r>
          </a:p>
          <a:p>
            <a:pPr algn="ctr">
              <a:defRPr/>
            </a:pPr>
            <a:r>
              <a:rPr lang="ru-RU" sz="600" b="1" u="sng" dirty="0" smtClean="0">
                <a:solidFill>
                  <a:srgbClr val="FF0000"/>
                </a:solidFill>
                <a:latin typeface="Trebuchet MS" pitchFamily="34" charset="0"/>
              </a:rPr>
              <a:t>(ранее не разрабатывался)</a:t>
            </a:r>
          </a:p>
          <a:p>
            <a:pPr algn="ctr">
              <a:defRPr/>
            </a:pPr>
            <a:endParaRPr lang="ru-RU" sz="90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40" name="Прямоугольник 139"/>
          <p:cNvSpPr/>
          <p:nvPr/>
        </p:nvSpPr>
        <p:spPr bwMode="auto">
          <a:xfrm>
            <a:off x="4612641" y="3326130"/>
            <a:ext cx="1030929" cy="914400"/>
          </a:xfrm>
          <a:prstGeom prst="rect">
            <a:avLst/>
          </a:prstGeom>
          <a:solidFill>
            <a:srgbClr val="FF9966"/>
          </a:solidFill>
          <a:ln w="19050">
            <a:solidFill>
              <a:srgbClr val="FF0000"/>
            </a:solidFill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Бюджетный прогноз МО на долгосрочный период</a:t>
            </a:r>
            <a:endParaRPr lang="ru-RU" sz="90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cxnSp>
        <p:nvCxnSpPr>
          <p:cNvPr id="167" name="Прямая со стрелкой 166"/>
          <p:cNvCxnSpPr>
            <a:stCxn id="93" idx="3"/>
            <a:endCxn id="69" idx="1"/>
          </p:cNvCxnSpPr>
          <p:nvPr/>
        </p:nvCxnSpPr>
        <p:spPr bwMode="auto">
          <a:xfrm>
            <a:off x="1714480" y="3786190"/>
            <a:ext cx="71490" cy="17859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Прямая со стрелкой 189"/>
          <p:cNvCxnSpPr>
            <a:stCxn id="69" idx="3"/>
            <a:endCxn id="121" idx="1"/>
          </p:cNvCxnSpPr>
          <p:nvPr/>
        </p:nvCxnSpPr>
        <p:spPr bwMode="auto">
          <a:xfrm>
            <a:off x="2714612" y="3964785"/>
            <a:ext cx="142876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Прямоугольник 203"/>
          <p:cNvSpPr/>
          <p:nvPr/>
        </p:nvSpPr>
        <p:spPr bwMode="auto">
          <a:xfrm>
            <a:off x="4786314" y="4845049"/>
            <a:ext cx="2428892" cy="51276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План мероприятий по реализации Стратегии социально-экономического развития МО </a:t>
            </a:r>
          </a:p>
        </p:txBody>
      </p:sp>
      <p:cxnSp>
        <p:nvCxnSpPr>
          <p:cNvPr id="209" name="Соединительная линия уступом 208"/>
          <p:cNvCxnSpPr>
            <a:stCxn id="432" idx="0"/>
            <a:endCxn id="204" idx="0"/>
          </p:cNvCxnSpPr>
          <p:nvPr/>
        </p:nvCxnSpPr>
        <p:spPr>
          <a:xfrm rot="16200000" flipH="1">
            <a:off x="3647303" y="2491592"/>
            <a:ext cx="58727" cy="4648186"/>
          </a:xfrm>
          <a:prstGeom prst="bentConnector3">
            <a:avLst>
              <a:gd name="adj1" fmla="val -227747"/>
            </a:avLst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Прямая со стрелкой 213"/>
          <p:cNvCxnSpPr/>
          <p:nvPr/>
        </p:nvCxnSpPr>
        <p:spPr bwMode="auto">
          <a:xfrm flipV="1">
            <a:off x="5643570" y="3780631"/>
            <a:ext cx="189072" cy="93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hape 292"/>
          <p:cNvCxnSpPr>
            <a:stCxn id="99" idx="3"/>
            <a:endCxn id="81" idx="3"/>
          </p:cNvCxnSpPr>
          <p:nvPr/>
        </p:nvCxnSpPr>
        <p:spPr>
          <a:xfrm>
            <a:off x="6643742" y="2302183"/>
            <a:ext cx="560035" cy="3664293"/>
          </a:xfrm>
          <a:prstGeom prst="bentConnector3">
            <a:avLst>
              <a:gd name="adj1" fmla="val 137382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Прямая со стрелкой 219"/>
          <p:cNvCxnSpPr>
            <a:endCxn id="139" idx="3"/>
          </p:cNvCxnSpPr>
          <p:nvPr/>
        </p:nvCxnSpPr>
        <p:spPr bwMode="auto">
          <a:xfrm rot="10800000">
            <a:off x="7215206" y="3778886"/>
            <a:ext cx="191434" cy="6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Прямая со стрелкой 229"/>
          <p:cNvCxnSpPr/>
          <p:nvPr/>
        </p:nvCxnSpPr>
        <p:spPr bwMode="auto">
          <a:xfrm rot="16200000" flipH="1">
            <a:off x="6335004" y="5552672"/>
            <a:ext cx="333547" cy="190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Прямая со стрелкой 245"/>
          <p:cNvCxnSpPr/>
          <p:nvPr/>
        </p:nvCxnSpPr>
        <p:spPr bwMode="auto">
          <a:xfrm rot="10800000">
            <a:off x="2143108" y="5070486"/>
            <a:ext cx="214314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Прямоугольник 65"/>
          <p:cNvSpPr/>
          <p:nvPr/>
        </p:nvSpPr>
        <p:spPr>
          <a:xfrm>
            <a:off x="7572374" y="1357298"/>
            <a:ext cx="1500219" cy="603244"/>
          </a:xfrm>
          <a:prstGeom prst="rect">
            <a:avLst/>
          </a:prstGeom>
          <a:noFill/>
          <a:ln w="19050">
            <a:solidFill>
              <a:srgbClr val="0070C0"/>
            </a:solidFill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Документ действующей системы стратегического планирования</a:t>
            </a:r>
          </a:p>
          <a:p>
            <a:pPr algn="ctr">
              <a:defRPr/>
            </a:pPr>
            <a:r>
              <a:rPr lang="ru-RU" sz="70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(в соответствии с Законом ВО от 19.06.2015 № 114-ОЗ)</a:t>
            </a:r>
            <a:endParaRPr lang="ru-RU" sz="700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572374" y="2052634"/>
            <a:ext cx="1500219" cy="733424"/>
          </a:xfrm>
          <a:prstGeom prst="rect">
            <a:avLst/>
          </a:prstGeom>
          <a:noFill/>
          <a:ln w="19050">
            <a:solidFill>
              <a:srgbClr val="FF0000"/>
            </a:solidFill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5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Д</a:t>
            </a:r>
            <a:r>
              <a:rPr lang="ru-RU" sz="65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окумент, который включен в систему документов стратегического планирования в соответствии с требованиями Федерального закона </a:t>
            </a:r>
          </a:p>
          <a:p>
            <a:pPr algn="ctr">
              <a:defRPr/>
            </a:pPr>
            <a:r>
              <a:rPr lang="ru-RU" sz="65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от 28.06.2014 № 172-ФЗ </a:t>
            </a:r>
          </a:p>
          <a:p>
            <a:pPr algn="ctr">
              <a:defRPr/>
            </a:pPr>
            <a:r>
              <a:rPr lang="ru-RU" sz="65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(</a:t>
            </a:r>
            <a:r>
              <a:rPr lang="ru-RU" sz="650" b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опыт разработки имеется)</a:t>
            </a:r>
            <a:endParaRPr lang="ru-RU" sz="65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cxnSp>
        <p:nvCxnSpPr>
          <p:cNvPr id="72" name="Прямая соединительная линия 71"/>
          <p:cNvCxnSpPr/>
          <p:nvPr/>
        </p:nvCxnSpPr>
        <p:spPr bwMode="auto">
          <a:xfrm flipV="1">
            <a:off x="0" y="5526088"/>
            <a:ext cx="7429500" cy="794"/>
          </a:xfrm>
          <a:prstGeom prst="line">
            <a:avLst/>
          </a:prstGeom>
          <a:ln w="38100">
            <a:solidFill>
              <a:srgbClr val="7030A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Прямоугольник 152"/>
          <p:cNvSpPr/>
          <p:nvPr/>
        </p:nvSpPr>
        <p:spPr bwMode="auto">
          <a:xfrm>
            <a:off x="0" y="5569251"/>
            <a:ext cx="214281" cy="1015699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</a:rPr>
              <a:t>программирование</a:t>
            </a:r>
            <a:endParaRPr lang="ru-RU" sz="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86" name="Прямая со стрелкой 185"/>
          <p:cNvCxnSpPr/>
          <p:nvPr/>
        </p:nvCxnSpPr>
        <p:spPr bwMode="auto">
          <a:xfrm rot="16200000" flipV="1">
            <a:off x="6495668" y="5550299"/>
            <a:ext cx="300829" cy="4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Прямая со стрелкой 193"/>
          <p:cNvCxnSpPr/>
          <p:nvPr/>
        </p:nvCxnSpPr>
        <p:spPr bwMode="auto">
          <a:xfrm rot="16200000" flipH="1">
            <a:off x="974005" y="5545052"/>
            <a:ext cx="333547" cy="190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Прямая со стрелкой 194"/>
          <p:cNvCxnSpPr/>
          <p:nvPr/>
        </p:nvCxnSpPr>
        <p:spPr bwMode="auto">
          <a:xfrm rot="16200000" flipV="1">
            <a:off x="1134986" y="5542679"/>
            <a:ext cx="300829" cy="47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Прямоугольник 70"/>
          <p:cNvSpPr/>
          <p:nvPr/>
        </p:nvSpPr>
        <p:spPr>
          <a:xfrm>
            <a:off x="3857620" y="3286124"/>
            <a:ext cx="641350" cy="1071569"/>
          </a:xfrm>
          <a:prstGeom prst="rect">
            <a:avLst/>
          </a:prstGeom>
          <a:solidFill>
            <a:srgbClr val="FF9966"/>
          </a:solidFill>
          <a:ln w="19050">
            <a:solidFill>
              <a:srgbClr val="FF0000"/>
            </a:solidFill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" b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Стратегия развития части территории ВО</a:t>
            </a:r>
            <a:endParaRPr lang="ru-RU" sz="60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grpSp>
        <p:nvGrpSpPr>
          <p:cNvPr id="3" name="Группа 74"/>
          <p:cNvGrpSpPr/>
          <p:nvPr/>
        </p:nvGrpSpPr>
        <p:grpSpPr>
          <a:xfrm>
            <a:off x="7572396" y="3643314"/>
            <a:ext cx="1500198" cy="500066"/>
            <a:chOff x="7572375" y="3193255"/>
            <a:chExt cx="1428750" cy="450058"/>
          </a:xfrm>
        </p:grpSpPr>
        <p:sp>
          <p:nvSpPr>
            <p:cNvPr id="105" name="Прямоугольник 104"/>
            <p:cNvSpPr/>
            <p:nvPr/>
          </p:nvSpPr>
          <p:spPr>
            <a:xfrm>
              <a:off x="7572375" y="3193255"/>
              <a:ext cx="1428750" cy="450058"/>
            </a:xfrm>
            <a:prstGeom prst="rect">
              <a:avLst/>
            </a:prstGeom>
            <a:noFill/>
            <a:ln w="9525">
              <a:solidFill>
                <a:schemeClr val="accent5">
                  <a:lumMod val="1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ru-RU" sz="700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        линия</a:t>
              </a:r>
              <a:r>
                <a:rPr lang="ru-RU" sz="700" dirty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, отражающая  </a:t>
              </a:r>
              <a:r>
                <a:rPr lang="ru-RU" sz="700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  </a:t>
              </a:r>
            </a:p>
            <a:p>
              <a:pPr>
                <a:defRPr/>
              </a:pPr>
              <a:r>
                <a:rPr lang="ru-RU" sz="700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        межмуниципальный        </a:t>
              </a:r>
            </a:p>
            <a:p>
              <a:pPr>
                <a:defRPr/>
              </a:pPr>
              <a:r>
                <a:rPr lang="ru-RU" sz="700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        уровень стратегического </a:t>
              </a:r>
            </a:p>
            <a:p>
              <a:pPr>
                <a:defRPr/>
              </a:pPr>
              <a:r>
                <a:rPr lang="ru-RU" sz="700" dirty="0" smtClean="0">
                  <a:solidFill>
                    <a:schemeClr val="tx2">
                      <a:lumMod val="75000"/>
                    </a:schemeClr>
                  </a:solidFill>
                  <a:latin typeface="Trebuchet MS" pitchFamily="34" charset="0"/>
                </a:rPr>
                <a:t>        планирования</a:t>
              </a:r>
              <a:endParaRPr lang="ru-RU" sz="70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endParaRPr>
            </a:p>
          </p:txBody>
        </p:sp>
        <p:sp>
          <p:nvSpPr>
            <p:cNvPr id="73" name="Скругленный прямоугольник 72"/>
            <p:cNvSpPr/>
            <p:nvPr/>
          </p:nvSpPr>
          <p:spPr>
            <a:xfrm>
              <a:off x="7640411" y="3293268"/>
              <a:ext cx="132649" cy="228602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700"/>
            </a:p>
          </p:txBody>
        </p:sp>
      </p:grpSp>
      <p:cxnSp>
        <p:nvCxnSpPr>
          <p:cNvPr id="77" name="Прямая со стрелкой 76"/>
          <p:cNvCxnSpPr>
            <a:stCxn id="89" idx="3"/>
            <a:endCxn id="71" idx="0"/>
          </p:cNvCxnSpPr>
          <p:nvPr/>
        </p:nvCxnSpPr>
        <p:spPr>
          <a:xfrm>
            <a:off x="3049934" y="2143117"/>
            <a:ext cx="1128361" cy="1143007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stCxn id="99" idx="1"/>
            <a:endCxn id="71" idx="0"/>
          </p:cNvCxnSpPr>
          <p:nvPr/>
        </p:nvCxnSpPr>
        <p:spPr>
          <a:xfrm rot="10800000" flipV="1">
            <a:off x="4178296" y="2302182"/>
            <a:ext cx="750947" cy="983941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Соединительная линия уступом 82"/>
          <p:cNvCxnSpPr>
            <a:stCxn id="69" idx="2"/>
            <a:endCxn id="140" idx="2"/>
          </p:cNvCxnSpPr>
          <p:nvPr/>
        </p:nvCxnSpPr>
        <p:spPr>
          <a:xfrm rot="5400000" flipH="1" flipV="1">
            <a:off x="3630616" y="2860204"/>
            <a:ext cx="117164" cy="2877815"/>
          </a:xfrm>
          <a:prstGeom prst="bentConnector3">
            <a:avLst>
              <a:gd name="adj1" fmla="val -78044"/>
            </a:avLst>
          </a:prstGeom>
          <a:ln w="1270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 стрелкой 87"/>
          <p:cNvCxnSpPr/>
          <p:nvPr/>
        </p:nvCxnSpPr>
        <p:spPr>
          <a:xfrm>
            <a:off x="3500430" y="5929330"/>
            <a:ext cx="1357322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 rot="10800000">
            <a:off x="3500430" y="6072206"/>
            <a:ext cx="1357322" cy="1588"/>
          </a:xfrm>
          <a:prstGeom prst="straightConnector1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ямоугольник 75"/>
          <p:cNvSpPr/>
          <p:nvPr/>
        </p:nvSpPr>
        <p:spPr bwMode="auto">
          <a:xfrm>
            <a:off x="571472" y="3143249"/>
            <a:ext cx="3214710" cy="28575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070C0"/>
            </a:solidFill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Прогноз научно-технологического развития </a:t>
            </a: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ВО до 2030 года</a:t>
            </a:r>
            <a:endParaRPr lang="ru-RU" sz="80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 bwMode="auto">
          <a:xfrm>
            <a:off x="714348" y="5715016"/>
            <a:ext cx="1185845" cy="71438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070C0"/>
            </a:solidFill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Программа социально-экономического развития ВО               на 2012-2016 годы</a:t>
            </a:r>
            <a:endParaRPr lang="ru-RU" sz="80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 bwMode="auto">
          <a:xfrm>
            <a:off x="1142976" y="2571744"/>
            <a:ext cx="1714512" cy="34086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070C0"/>
            </a:solidFill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Отраслевые стратегии (концепции)</a:t>
            </a:r>
            <a:endParaRPr lang="ru-RU" sz="80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cxnSp>
        <p:nvCxnSpPr>
          <p:cNvPr id="152" name="Прямая со стрелкой 151"/>
          <p:cNvCxnSpPr/>
          <p:nvPr/>
        </p:nvCxnSpPr>
        <p:spPr bwMode="auto">
          <a:xfrm rot="10800000">
            <a:off x="7215206" y="5072074"/>
            <a:ext cx="191434" cy="6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Прямая со стрелкой 195"/>
          <p:cNvCxnSpPr>
            <a:endCxn id="93" idx="0"/>
          </p:cNvCxnSpPr>
          <p:nvPr/>
        </p:nvCxnSpPr>
        <p:spPr>
          <a:xfrm rot="16200000" flipH="1">
            <a:off x="1018781" y="3483400"/>
            <a:ext cx="142082" cy="3487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Прямая со стрелкой 205"/>
          <p:cNvCxnSpPr>
            <a:stCxn id="79" idx="3"/>
            <a:endCxn id="134" idx="1"/>
          </p:cNvCxnSpPr>
          <p:nvPr/>
        </p:nvCxnSpPr>
        <p:spPr>
          <a:xfrm flipV="1">
            <a:off x="1900193" y="6072198"/>
            <a:ext cx="314405" cy="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Прямая со стрелкой 222"/>
          <p:cNvCxnSpPr/>
          <p:nvPr/>
        </p:nvCxnSpPr>
        <p:spPr bwMode="auto">
          <a:xfrm>
            <a:off x="409472" y="5071740"/>
            <a:ext cx="162000" cy="33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Прямая со стрелкой 226"/>
          <p:cNvCxnSpPr/>
          <p:nvPr/>
        </p:nvCxnSpPr>
        <p:spPr bwMode="auto">
          <a:xfrm>
            <a:off x="2143108" y="5141924"/>
            <a:ext cx="214314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Прямая со стрелкой 230"/>
          <p:cNvCxnSpPr/>
          <p:nvPr/>
        </p:nvCxnSpPr>
        <p:spPr>
          <a:xfrm rot="10800000">
            <a:off x="1915746" y="5929330"/>
            <a:ext cx="2988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Прямая со стрелкой 235"/>
          <p:cNvCxnSpPr/>
          <p:nvPr/>
        </p:nvCxnSpPr>
        <p:spPr bwMode="auto">
          <a:xfrm>
            <a:off x="409472" y="3286124"/>
            <a:ext cx="162000" cy="33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Прямая со стрелкой 236"/>
          <p:cNvCxnSpPr/>
          <p:nvPr/>
        </p:nvCxnSpPr>
        <p:spPr>
          <a:xfrm rot="5400000">
            <a:off x="1822431" y="2463793"/>
            <a:ext cx="214314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Прямая со стрелкой 250"/>
          <p:cNvCxnSpPr/>
          <p:nvPr/>
        </p:nvCxnSpPr>
        <p:spPr>
          <a:xfrm rot="5400000">
            <a:off x="2215340" y="3499644"/>
            <a:ext cx="142082" cy="79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Прямая со стрелкой 251"/>
          <p:cNvCxnSpPr/>
          <p:nvPr/>
        </p:nvCxnSpPr>
        <p:spPr>
          <a:xfrm rot="5400000">
            <a:off x="3286910" y="3499644"/>
            <a:ext cx="142082" cy="79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84"/>
          <p:cNvSpPr/>
          <p:nvPr/>
        </p:nvSpPr>
        <p:spPr bwMode="auto">
          <a:xfrm>
            <a:off x="4857753" y="5643578"/>
            <a:ext cx="1000131" cy="71438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Комплексные программы социально-экономического развития МО</a:t>
            </a:r>
            <a:endParaRPr lang="ru-RU" sz="80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cxnSp>
        <p:nvCxnSpPr>
          <p:cNvPr id="94" name="Прямая со стрелкой 93"/>
          <p:cNvCxnSpPr/>
          <p:nvPr/>
        </p:nvCxnSpPr>
        <p:spPr bwMode="auto">
          <a:xfrm rot="10800000">
            <a:off x="5857884" y="6000768"/>
            <a:ext cx="214314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/>
          <p:nvPr/>
        </p:nvCxnSpPr>
        <p:spPr bwMode="auto">
          <a:xfrm>
            <a:off x="5857884" y="6072206"/>
            <a:ext cx="214314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Прямоугольник 91"/>
          <p:cNvSpPr/>
          <p:nvPr/>
        </p:nvSpPr>
        <p:spPr>
          <a:xfrm>
            <a:off x="7572396" y="2838452"/>
            <a:ext cx="1500219" cy="733424"/>
          </a:xfrm>
          <a:prstGeom prst="rect">
            <a:avLst/>
          </a:prstGeom>
          <a:solidFill>
            <a:srgbClr val="FF9966"/>
          </a:solidFill>
          <a:ln w="19050">
            <a:solidFill>
              <a:srgbClr val="FF0000"/>
            </a:solidFill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50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Д</a:t>
            </a:r>
            <a:r>
              <a:rPr lang="ru-RU" sz="65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окумент, возможность разработки </a:t>
            </a:r>
            <a:r>
              <a:rPr lang="ru-RU" sz="65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которого </a:t>
            </a:r>
            <a:r>
              <a:rPr lang="ru-RU" sz="65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установлена </a:t>
            </a:r>
            <a:r>
              <a:rPr lang="ru-RU" sz="65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Федеральным законом </a:t>
            </a:r>
          </a:p>
          <a:p>
            <a:pPr algn="ctr">
              <a:defRPr/>
            </a:pPr>
            <a:r>
              <a:rPr lang="ru-RU" sz="650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от 28.06.2014 № 172-ФЗ </a:t>
            </a:r>
          </a:p>
          <a:p>
            <a:pPr algn="ctr">
              <a:defRPr/>
            </a:pPr>
            <a:r>
              <a:rPr lang="ru-RU" sz="650" b="1" dirty="0" smtClean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(опыт разработки отсутствует)</a:t>
            </a:r>
            <a:endParaRPr lang="ru-RU" sz="65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 bwMode="auto">
          <a:xfrm>
            <a:off x="500034" y="4000504"/>
            <a:ext cx="1214446" cy="428628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prstDash val="lg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" dirty="0" smtClean="0">
                <a:solidFill>
                  <a:schemeClr val="tx1"/>
                </a:solidFill>
                <a:latin typeface="Trebuchet MS" pitchFamily="34" charset="0"/>
              </a:rPr>
              <a:t>Региональная схема (план) развития и размещения производительных сил Воронежской области</a:t>
            </a:r>
            <a:endParaRPr lang="ru-RU" sz="600" dirty="0">
              <a:solidFill>
                <a:schemeClr val="tx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928670"/>
            <a:ext cx="4068722" cy="11161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Рабочая группа 1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Стратегический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анализ и оценка конкурентных преимуществ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ВО</a:t>
            </a:r>
          </a:p>
          <a:p>
            <a:pPr algn="ctr"/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0581" y="2564904"/>
            <a:ext cx="4045396" cy="4982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1.1</a:t>
            </a:r>
            <a:r>
              <a:rPr lang="ru-RU" sz="1200" dirty="0" smtClean="0">
                <a:solidFill>
                  <a:schemeClr val="tx1"/>
                </a:solidFill>
              </a:rPr>
              <a:t> Стратегический </a:t>
            </a:r>
            <a:r>
              <a:rPr lang="ru-RU" sz="1200" dirty="0">
                <a:solidFill>
                  <a:schemeClr val="tx1"/>
                </a:solidFill>
              </a:rPr>
              <a:t>анализ и оценка конкурентных преимуществ </a:t>
            </a:r>
            <a:r>
              <a:rPr lang="ru-RU" sz="1200" b="1" u="sng" dirty="0">
                <a:solidFill>
                  <a:schemeClr val="tx1"/>
                </a:solidFill>
              </a:rPr>
              <a:t>Воронежского</a:t>
            </a:r>
            <a:r>
              <a:rPr lang="ru-RU" sz="1200" dirty="0">
                <a:solidFill>
                  <a:schemeClr val="tx1"/>
                </a:solidFill>
              </a:rPr>
              <a:t> управленческого </a:t>
            </a:r>
            <a:r>
              <a:rPr lang="ru-RU" sz="1200" dirty="0" smtClean="0">
                <a:solidFill>
                  <a:schemeClr val="tx1"/>
                </a:solidFill>
              </a:rPr>
              <a:t>округа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52806" y="2564903"/>
            <a:ext cx="3963527" cy="49822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13.1</a:t>
            </a:r>
            <a:r>
              <a:rPr lang="ru-RU" sz="1200" dirty="0" smtClean="0">
                <a:solidFill>
                  <a:schemeClr val="tx1"/>
                </a:solidFill>
              </a:rPr>
              <a:t> Совершенствование </a:t>
            </a:r>
            <a:r>
              <a:rPr lang="ru-RU" sz="1200" dirty="0">
                <a:solidFill>
                  <a:schemeClr val="tx1"/>
                </a:solidFill>
              </a:rPr>
              <a:t>пространственной организации </a:t>
            </a:r>
            <a:r>
              <a:rPr lang="ru-RU" sz="1200" b="1" u="sng" dirty="0" smtClean="0">
                <a:solidFill>
                  <a:schemeClr val="tx1"/>
                </a:solidFill>
              </a:rPr>
              <a:t>Воронежского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управленческого округа</a:t>
            </a:r>
            <a:endParaRPr lang="ru-RU" sz="12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0580" y="3243808"/>
            <a:ext cx="4045397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1.2 </a:t>
            </a:r>
            <a:r>
              <a:rPr lang="ru-RU" sz="1200" dirty="0" smtClean="0">
                <a:solidFill>
                  <a:schemeClr val="tx1"/>
                </a:solidFill>
              </a:rPr>
              <a:t>Стратегический </a:t>
            </a:r>
            <a:r>
              <a:rPr lang="ru-RU" sz="1200" dirty="0">
                <a:solidFill>
                  <a:schemeClr val="tx1"/>
                </a:solidFill>
              </a:rPr>
              <a:t>анализ и оценка конкурентных преимуществ </a:t>
            </a:r>
            <a:r>
              <a:rPr lang="ru-RU" sz="1200" b="1" u="sng" dirty="0" err="1">
                <a:solidFill>
                  <a:schemeClr val="tx1"/>
                </a:solidFill>
              </a:rPr>
              <a:t>Россошанского</a:t>
            </a:r>
            <a:r>
              <a:rPr lang="ru-RU" sz="1200" dirty="0">
                <a:solidFill>
                  <a:schemeClr val="tx1"/>
                </a:solidFill>
              </a:rPr>
              <a:t> управленческого округа</a:t>
            </a:r>
            <a:endParaRPr lang="ru-RU" sz="12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60032" y="944725"/>
            <a:ext cx="3960440" cy="11161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Рабочая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группа 13</a:t>
            </a:r>
          </a:p>
          <a:p>
            <a:pPr algn="ctr"/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Совершенствование пространственной организации Воронежской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области</a:t>
            </a:r>
          </a:p>
          <a:p>
            <a:pPr algn="ctr"/>
            <a:endParaRPr lang="ru-RU" sz="1400" b="1" dirty="0">
              <a:solidFill>
                <a:schemeClr val="tx2">
                  <a:lumMod val="50000"/>
                </a:schemeClr>
              </a:solidFill>
              <a:latin typeface="Constantia" panose="02030602050306030303" pitchFamily="18" charset="0"/>
            </a:endParaRPr>
          </a:p>
          <a:p>
            <a:pPr algn="ctr"/>
            <a:endParaRPr lang="ru-RU" sz="1400" b="1" dirty="0">
              <a:solidFill>
                <a:schemeClr val="tx2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22" name="Двойная стрелка вверх/вниз 21"/>
          <p:cNvSpPr/>
          <p:nvPr/>
        </p:nvSpPr>
        <p:spPr>
          <a:xfrm>
            <a:off x="2250293" y="2060848"/>
            <a:ext cx="216024" cy="504056"/>
          </a:xfrm>
          <a:prstGeom prst="up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Двойная стрелка вверх/вниз 23"/>
          <p:cNvSpPr/>
          <p:nvPr/>
        </p:nvSpPr>
        <p:spPr>
          <a:xfrm>
            <a:off x="6838707" y="2060848"/>
            <a:ext cx="216024" cy="504056"/>
          </a:xfrm>
          <a:prstGeom prst="upDown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10580" y="3875564"/>
            <a:ext cx="4045397" cy="5953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1.3 </a:t>
            </a:r>
            <a:r>
              <a:rPr lang="ru-RU" sz="1200" dirty="0" smtClean="0">
                <a:solidFill>
                  <a:schemeClr val="tx1"/>
                </a:solidFill>
              </a:rPr>
              <a:t>Стратегический </a:t>
            </a:r>
            <a:r>
              <a:rPr lang="ru-RU" sz="1200" dirty="0">
                <a:solidFill>
                  <a:schemeClr val="tx1"/>
                </a:solidFill>
              </a:rPr>
              <a:t>анализ и оценка конкурентных преимуществ </a:t>
            </a:r>
            <a:r>
              <a:rPr lang="ru-RU" sz="1200" b="1" u="sng" dirty="0" smtClean="0">
                <a:solidFill>
                  <a:schemeClr val="tx1"/>
                </a:solidFill>
              </a:rPr>
              <a:t>Борисоглебского и Аннинского</a:t>
            </a:r>
            <a:r>
              <a:rPr lang="ru-RU" sz="1200" dirty="0" smtClean="0">
                <a:solidFill>
                  <a:schemeClr val="tx1"/>
                </a:solidFill>
              </a:rPr>
              <a:t> управленческих округов</a:t>
            </a:r>
            <a:endParaRPr lang="ru-RU" sz="12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10580" y="4653136"/>
            <a:ext cx="4045397" cy="4320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1.4 </a:t>
            </a:r>
            <a:r>
              <a:rPr lang="ru-RU" sz="1200" dirty="0" smtClean="0">
                <a:solidFill>
                  <a:schemeClr val="tx1"/>
                </a:solidFill>
              </a:rPr>
              <a:t>Стратегический </a:t>
            </a:r>
            <a:r>
              <a:rPr lang="ru-RU" sz="1200" dirty="0">
                <a:solidFill>
                  <a:schemeClr val="tx1"/>
                </a:solidFill>
              </a:rPr>
              <a:t>анализ и оценка конкурентных преимуществ </a:t>
            </a:r>
            <a:r>
              <a:rPr lang="ru-RU" sz="1200" b="1" u="sng" dirty="0" err="1">
                <a:solidFill>
                  <a:schemeClr val="tx1"/>
                </a:solidFill>
              </a:rPr>
              <a:t>Лискинского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управленческого округа</a:t>
            </a:r>
            <a:endParaRPr lang="ru-RU" sz="12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10580" y="5301208"/>
            <a:ext cx="4045397" cy="648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1.5 </a:t>
            </a:r>
            <a:r>
              <a:rPr lang="ru-RU" sz="1200" dirty="0" smtClean="0">
                <a:solidFill>
                  <a:schemeClr val="tx1"/>
                </a:solidFill>
              </a:rPr>
              <a:t>Стратегический </a:t>
            </a:r>
            <a:r>
              <a:rPr lang="ru-RU" sz="1200" dirty="0">
                <a:solidFill>
                  <a:schemeClr val="tx1"/>
                </a:solidFill>
              </a:rPr>
              <a:t>анализ и оценка конкурентных преимуществ </a:t>
            </a:r>
            <a:r>
              <a:rPr lang="ru-RU" sz="1200" b="1" u="sng" dirty="0" smtClean="0">
                <a:solidFill>
                  <a:schemeClr val="tx1"/>
                </a:solidFill>
              </a:rPr>
              <a:t>Павловского и </a:t>
            </a:r>
            <a:r>
              <a:rPr lang="ru-RU" sz="1200" b="1" u="sng" dirty="0" err="1" smtClean="0">
                <a:solidFill>
                  <a:schemeClr val="tx1"/>
                </a:solidFill>
              </a:rPr>
              <a:t>Бутурлиновского</a:t>
            </a:r>
            <a:r>
              <a:rPr lang="ru-RU" sz="1200" b="1" u="sng" dirty="0" smtClean="0">
                <a:solidFill>
                  <a:schemeClr val="tx1"/>
                </a:solidFill>
              </a:rPr>
              <a:t> (</a:t>
            </a:r>
            <a:r>
              <a:rPr lang="ru-RU" sz="1200" b="1" u="sng" dirty="0" err="1">
                <a:solidFill>
                  <a:schemeClr val="tx1"/>
                </a:solidFill>
              </a:rPr>
              <a:t>К</a:t>
            </a:r>
            <a:r>
              <a:rPr lang="ru-RU" sz="1200" b="1" u="sng" dirty="0" err="1" smtClean="0">
                <a:solidFill>
                  <a:schemeClr val="tx1"/>
                </a:solidFill>
              </a:rPr>
              <a:t>алачеевского</a:t>
            </a:r>
            <a:r>
              <a:rPr lang="ru-RU" sz="1200" b="1" u="sng" dirty="0" smtClean="0">
                <a:solidFill>
                  <a:schemeClr val="tx1"/>
                </a:solidFill>
              </a:rPr>
              <a:t>) </a:t>
            </a:r>
            <a:r>
              <a:rPr lang="ru-RU" sz="1200" dirty="0" smtClean="0">
                <a:solidFill>
                  <a:schemeClr val="tx1"/>
                </a:solidFill>
              </a:rPr>
              <a:t>управленческих округов</a:t>
            </a:r>
            <a:endParaRPr lang="ru-RU" sz="12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860032" y="3243808"/>
            <a:ext cx="3963527" cy="4236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13.2</a:t>
            </a:r>
            <a:r>
              <a:rPr lang="ru-RU" sz="1200" dirty="0" smtClean="0">
                <a:solidFill>
                  <a:schemeClr val="tx1"/>
                </a:solidFill>
              </a:rPr>
              <a:t> Совершенствование </a:t>
            </a:r>
            <a:r>
              <a:rPr lang="ru-RU" sz="1200" dirty="0">
                <a:solidFill>
                  <a:schemeClr val="tx1"/>
                </a:solidFill>
              </a:rPr>
              <a:t>пространственной организации </a:t>
            </a:r>
            <a:r>
              <a:rPr lang="ru-RU" sz="1200" b="1" u="sng" dirty="0" err="1">
                <a:solidFill>
                  <a:schemeClr val="tx1"/>
                </a:solidFill>
              </a:rPr>
              <a:t>Россошанского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управленческого округа</a:t>
            </a:r>
            <a:endParaRPr lang="ru-RU" sz="12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874347" y="3875564"/>
            <a:ext cx="3963527" cy="5953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13.3</a:t>
            </a:r>
            <a:r>
              <a:rPr lang="ru-RU" sz="1200" dirty="0" smtClean="0">
                <a:solidFill>
                  <a:schemeClr val="tx1"/>
                </a:solidFill>
              </a:rPr>
              <a:t> Совершенствование </a:t>
            </a:r>
            <a:r>
              <a:rPr lang="ru-RU" sz="1200" dirty="0">
                <a:solidFill>
                  <a:schemeClr val="tx1"/>
                </a:solidFill>
              </a:rPr>
              <a:t>пространственной организации </a:t>
            </a:r>
            <a:r>
              <a:rPr lang="ru-RU" sz="1200" b="1" u="sng" dirty="0">
                <a:solidFill>
                  <a:schemeClr val="tx1"/>
                </a:solidFill>
              </a:rPr>
              <a:t>Борисоглебского и Аннинского</a:t>
            </a:r>
            <a:r>
              <a:rPr lang="ru-RU" sz="1200" dirty="0">
                <a:solidFill>
                  <a:schemeClr val="tx1"/>
                </a:solidFill>
              </a:rPr>
              <a:t> управленческих 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округов</a:t>
            </a:r>
            <a:endParaRPr lang="ru-RU" sz="12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860032" y="4639969"/>
            <a:ext cx="3963527" cy="4452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13.4</a:t>
            </a:r>
            <a:r>
              <a:rPr lang="ru-RU" sz="1200" dirty="0" smtClean="0">
                <a:solidFill>
                  <a:schemeClr val="tx1"/>
                </a:solidFill>
              </a:rPr>
              <a:t> Совершенствование </a:t>
            </a:r>
            <a:r>
              <a:rPr lang="ru-RU" sz="1200" dirty="0">
                <a:solidFill>
                  <a:schemeClr val="tx1"/>
                </a:solidFill>
              </a:rPr>
              <a:t>пространственной организации </a:t>
            </a:r>
            <a:r>
              <a:rPr lang="ru-RU" sz="1200" b="1" u="sng" dirty="0" err="1">
                <a:solidFill>
                  <a:schemeClr val="tx1"/>
                </a:solidFill>
              </a:rPr>
              <a:t>Лискинского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>
                <a:solidFill>
                  <a:schemeClr val="tx1"/>
                </a:solidFill>
              </a:rPr>
              <a:t>управленческого округа</a:t>
            </a:r>
            <a:endParaRPr lang="ru-RU" sz="12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874348" y="5301208"/>
            <a:ext cx="3963527" cy="648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13.5</a:t>
            </a:r>
            <a:r>
              <a:rPr lang="ru-RU" sz="1200" dirty="0" smtClean="0">
                <a:solidFill>
                  <a:schemeClr val="tx1"/>
                </a:solidFill>
              </a:rPr>
              <a:t> Совершенствование </a:t>
            </a:r>
            <a:r>
              <a:rPr lang="ru-RU" sz="1200" dirty="0">
                <a:solidFill>
                  <a:schemeClr val="tx1"/>
                </a:solidFill>
              </a:rPr>
              <a:t>пространственной организации </a:t>
            </a:r>
            <a:r>
              <a:rPr lang="ru-RU" sz="1200" b="1" u="sng" dirty="0">
                <a:solidFill>
                  <a:schemeClr val="tx1"/>
                </a:solidFill>
              </a:rPr>
              <a:t>Павловского и </a:t>
            </a:r>
            <a:r>
              <a:rPr lang="ru-RU" sz="1200" b="1" u="sng" dirty="0" err="1" smtClean="0">
                <a:solidFill>
                  <a:schemeClr val="tx1"/>
                </a:solidFill>
              </a:rPr>
              <a:t>Бутурлиновского</a:t>
            </a:r>
            <a:r>
              <a:rPr lang="ru-RU" sz="1200" b="1" u="sng" dirty="0" smtClean="0">
                <a:solidFill>
                  <a:schemeClr val="tx1"/>
                </a:solidFill>
              </a:rPr>
              <a:t> </a:t>
            </a:r>
            <a:r>
              <a:rPr lang="ru-RU" sz="1200" b="1" u="sng" dirty="0">
                <a:solidFill>
                  <a:schemeClr val="tx1"/>
                </a:solidFill>
              </a:rPr>
              <a:t>(</a:t>
            </a:r>
            <a:r>
              <a:rPr lang="ru-RU" sz="1200" b="1" u="sng" dirty="0" err="1">
                <a:solidFill>
                  <a:schemeClr val="tx1"/>
                </a:solidFill>
              </a:rPr>
              <a:t>Калачеевского</a:t>
            </a:r>
            <a:r>
              <a:rPr lang="ru-RU" sz="1200" b="1" u="sng" dirty="0">
                <a:solidFill>
                  <a:schemeClr val="tx1"/>
                </a:solidFill>
              </a:rPr>
              <a:t>) </a:t>
            </a:r>
            <a:r>
              <a:rPr lang="ru-RU" sz="1200" dirty="0">
                <a:solidFill>
                  <a:schemeClr val="tx1"/>
                </a:solidFill>
              </a:rPr>
              <a:t>управленческих округов</a:t>
            </a:r>
            <a:endParaRPr lang="ru-RU" sz="1200" b="1" dirty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0" y="0"/>
            <a:ext cx="9144000" cy="92867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Состав подгрупп в рабочих группах по разработке Стратегии социально-экономического развития Воронежской области на период до 2035 года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848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Прямоугольник 110"/>
          <p:cNvSpPr/>
          <p:nvPr/>
        </p:nvSpPr>
        <p:spPr bwMode="auto">
          <a:xfrm>
            <a:off x="0" y="0"/>
            <a:ext cx="9144000" cy="1285860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0" y="142852"/>
            <a:ext cx="9144000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/>
              <a:t>Проблемы стратегического планирования</a:t>
            </a:r>
            <a:br>
              <a:rPr lang="ru-RU" sz="2800" b="1" dirty="0" smtClean="0"/>
            </a:br>
            <a:r>
              <a:rPr lang="ru-RU" sz="2800" b="1" dirty="0" smtClean="0"/>
              <a:t> социально-экономического развития области и </a:t>
            </a:r>
            <a:br>
              <a:rPr lang="ru-RU" sz="2800" b="1" dirty="0" smtClean="0"/>
            </a:br>
            <a:r>
              <a:rPr lang="ru-RU" sz="2800" b="1" dirty="0" smtClean="0"/>
              <a:t>ее муниципальных образований и пути их решения</a:t>
            </a:r>
            <a:endParaRPr lang="ru-RU" sz="2800" b="1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1357298"/>
            <a:ext cx="4929222" cy="369332"/>
          </a:xfrm>
          <a:prstGeom prst="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ПРОБЛЕМЫ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14942" y="1369493"/>
            <a:ext cx="3714776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ПУТИ</a:t>
            </a:r>
            <a:r>
              <a:rPr lang="ru-RU" dirty="0" smtClean="0"/>
              <a:t> </a:t>
            </a:r>
            <a:r>
              <a:rPr lang="ru-RU" b="1" dirty="0" smtClean="0"/>
              <a:t>РЕШЕНИЯ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214942" y="1857364"/>
            <a:ext cx="3714776" cy="2500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Tx/>
              <a:buChar char="-"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algn="just"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сквозное </a:t>
            </a:r>
            <a:r>
              <a:rPr lang="ru-RU" sz="1600" b="1" dirty="0" err="1" smtClean="0">
                <a:solidFill>
                  <a:schemeClr val="tx1"/>
                </a:solidFill>
              </a:rPr>
              <a:t>целеполагание</a:t>
            </a:r>
            <a:r>
              <a:rPr lang="ru-RU" sz="1600" b="1" dirty="0" smtClean="0">
                <a:solidFill>
                  <a:schemeClr val="tx1"/>
                </a:solidFill>
              </a:rPr>
              <a:t> и сквозной мониторинг реализации стратегических документов;</a:t>
            </a:r>
          </a:p>
          <a:p>
            <a:pPr algn="just"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 синхронизация процесса разработки региональной и муниципальных стратегий;</a:t>
            </a:r>
          </a:p>
          <a:p>
            <a:pPr algn="just">
              <a:buFontTx/>
              <a:buChar char="-"/>
            </a:pPr>
            <a:r>
              <a:rPr lang="ru-RU" sz="1600" b="1" dirty="0" smtClean="0">
                <a:solidFill>
                  <a:schemeClr val="tx1"/>
                </a:solidFill>
              </a:rPr>
              <a:t> разработка в Воронежской области стратегий развития части территорий и, прежде всего, стратегии развития Воронежской агломерации.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just"/>
            <a:endParaRPr lang="ru-RU" sz="1400" b="1" dirty="0" smtClean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14612" y="1857364"/>
            <a:ext cx="2357454" cy="9286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По вертикали</a:t>
            </a:r>
            <a:r>
              <a:rPr lang="ru-RU" sz="1200" b="1" dirty="0" smtClean="0">
                <a:solidFill>
                  <a:schemeClr val="tx1"/>
                </a:solidFill>
              </a:rPr>
              <a:t>: 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отсутствие сбалансированных механизмов стратегического планирования на всех уровнях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14612" y="2786058"/>
            <a:ext cx="2357454" cy="92869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По горизонтали</a:t>
            </a:r>
            <a:r>
              <a:rPr lang="ru-RU" sz="1200" b="1" dirty="0" smtClean="0">
                <a:solidFill>
                  <a:schemeClr val="tx1"/>
                </a:solidFill>
              </a:rPr>
              <a:t>: несогласованность отраслевых и территориальных документов стратегического планирования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714612" y="3714752"/>
            <a:ext cx="2357454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По циклу стратегического управления</a:t>
            </a:r>
            <a:endParaRPr lang="ru-RU" sz="1200" b="1" i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42844" y="1857364"/>
            <a:ext cx="2571768" cy="2500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Рассогласованность документов стратегического планирования на вертикальном и горизонтальном уровнях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2844" y="4500570"/>
            <a:ext cx="2571768" cy="21288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Недостаток прорывных идей, обеспечивающих устойчивое региональное развитие в долгосрочной перспективе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214942" y="4500570"/>
            <a:ext cx="3714776" cy="21431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- развитие системы проектно-ориентированного обучения;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- совершенствование процессов коммуникации стратегических субъектов;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- участие региона в </a:t>
            </a:r>
            <a:r>
              <a:rPr lang="ru-RU" sz="1600" b="1" dirty="0" err="1" smtClean="0">
                <a:solidFill>
                  <a:schemeClr val="tx1"/>
                </a:solidFill>
              </a:rPr>
              <a:t>пилотных</a:t>
            </a:r>
            <a:r>
              <a:rPr lang="ru-RU" sz="1600" b="1" dirty="0" smtClean="0">
                <a:solidFill>
                  <a:schemeClr val="tx1"/>
                </a:solidFill>
              </a:rPr>
              <a:t> проектах Центра стратегических разработок по формированию современного пространственного развития. 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714612" y="4500570"/>
            <a:ext cx="2357454" cy="1071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Недостаток полномочий, предоставляемых региональным и муниципальным органам власти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714612" y="5572140"/>
            <a:ext cx="2357454" cy="1071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Недостаточная квалификация участников стратегического планирования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 стрелкой 9"/>
          <p:cNvCxnSpPr/>
          <p:nvPr/>
        </p:nvCxnSpPr>
        <p:spPr>
          <a:xfrm flipV="1">
            <a:off x="2143108" y="2500306"/>
            <a:ext cx="1857388" cy="164307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рямоугольник 110"/>
          <p:cNvSpPr/>
          <p:nvPr/>
        </p:nvSpPr>
        <p:spPr bwMode="auto">
          <a:xfrm>
            <a:off x="0" y="0"/>
            <a:ext cx="9144000" cy="1142984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0" y="0"/>
            <a:ext cx="9144000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/>
              <a:t>Стратегический треугольник</a:t>
            </a:r>
            <a:endParaRPr lang="ru-RU" sz="4000" b="1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1142984"/>
            <a:ext cx="4969741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Стратегия социально-экономического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развития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4143380"/>
            <a:ext cx="2551750" cy="11387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Государственные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(муниципальные)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программы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80" y="3857628"/>
            <a:ext cx="3388696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Бюджет</a:t>
            </a: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Воронежской области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(муниципального района, муниципального образования)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1928794" y="2500306"/>
            <a:ext cx="1785952" cy="164307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857488" y="4572008"/>
            <a:ext cx="2436091" cy="1681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2857488" y="4214818"/>
            <a:ext cx="2428892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5143504" y="2500306"/>
            <a:ext cx="1285884" cy="1214446"/>
          </a:xfrm>
          <a:prstGeom prst="straightConnector1">
            <a:avLst/>
          </a:prstGeom>
          <a:ln w="31750"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786314" y="2571744"/>
            <a:ext cx="1428760" cy="1285884"/>
          </a:xfrm>
          <a:prstGeom prst="straightConnector1">
            <a:avLst/>
          </a:prstGeom>
          <a:ln w="31750"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85720" y="5500702"/>
            <a:ext cx="8429684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071670" y="5643578"/>
            <a:ext cx="4572032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Прорывные идеи,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флагманские проекты,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готовые к реализации</a:t>
            </a:r>
            <a:endParaRPr lang="ru-RU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33" name="Shape 32"/>
          <p:cNvCxnSpPr>
            <a:stCxn id="31" idx="1"/>
            <a:endCxn id="7" idx="2"/>
          </p:cNvCxnSpPr>
          <p:nvPr/>
        </p:nvCxnSpPr>
        <p:spPr>
          <a:xfrm rot="10800000">
            <a:off x="1633034" y="5282153"/>
            <a:ext cx="438637" cy="823090"/>
          </a:xfrm>
          <a:prstGeom prst="bentConnector2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hape 32"/>
          <p:cNvCxnSpPr>
            <a:stCxn id="31" idx="3"/>
            <a:endCxn id="8" idx="2"/>
          </p:cNvCxnSpPr>
          <p:nvPr/>
        </p:nvCxnSpPr>
        <p:spPr>
          <a:xfrm flipV="1">
            <a:off x="6643702" y="5242623"/>
            <a:ext cx="337026" cy="862620"/>
          </a:xfrm>
          <a:prstGeom prst="bentConnector2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2200" b="1" dirty="0" smtClean="0"/>
              <a:t>Участие Воронежской области в реализации </a:t>
            </a:r>
            <a:r>
              <a:rPr lang="ru-RU" sz="2200" b="1" dirty="0" err="1" smtClean="0"/>
              <a:t>пилотных</a:t>
            </a:r>
            <a:r>
              <a:rPr lang="ru-RU" sz="2200" b="1" dirty="0" smtClean="0"/>
              <a:t> стратегических проектов, предложенных Центром стратегических разработок</a:t>
            </a:r>
            <a:endParaRPr lang="ru-RU" sz="2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32" y="857232"/>
          <a:ext cx="9144032" cy="600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007"/>
                <a:gridCol w="4896016"/>
                <a:gridCol w="2160009"/>
              </a:tblGrid>
              <a:tr h="339272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Название проекта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Основные мероприятия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 Цель реализации</a:t>
                      </a:r>
                      <a:endParaRPr lang="ru-RU" sz="1600" dirty="0"/>
                    </a:p>
                  </a:txBody>
                  <a:tcPr/>
                </a:tc>
              </a:tr>
              <a:tr h="12028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  Условия для развития крупных городов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Передача полномочий городам в сферах сохранения и развития объектов культурного наследия;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распоряжения земельными ресурсами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 др.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новых полномочий ОМСУ или изменение системы регулирования отдельных секторов деятельности.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Поддержка реализации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системообразующих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проектов на территории крупных городов </a:t>
                      </a:r>
                      <a:endParaRPr lang="ru-RU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условий для изменения структуры экономики крупных городов</a:t>
                      </a:r>
                    </a:p>
                    <a:p>
                      <a:pPr algn="just"/>
                      <a:endParaRPr lang="ru-RU" sz="1200" dirty="0">
                        <a:latin typeface="+mn-lt"/>
                      </a:endParaRPr>
                    </a:p>
                  </a:txBody>
                  <a:tcPr/>
                </a:tc>
              </a:tr>
              <a:tr h="5420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3.  Современное управление городским хозяйством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рамках данного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пилотного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проекта будут реализованы меры по созданию «умных» городов.</a:t>
                      </a:r>
                      <a:endParaRPr lang="ru-RU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Запуск цифровой трансформации городов</a:t>
                      </a:r>
                      <a:endParaRPr lang="ru-RU" sz="1200" dirty="0">
                        <a:latin typeface="+mn-lt"/>
                      </a:endParaRPr>
                    </a:p>
                  </a:txBody>
                  <a:tcPr/>
                </a:tc>
              </a:tr>
              <a:tr h="10896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5.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Технологическое образование в школах и колледжах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Модернизация технологического образования в школе и в дополнительном образовании детей.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Модернизация технологического образования в колледжах ориентирована на развитие сегмента системы профессионального образования, осуществляющего кадровое обеспечение российских высокотехнологичных предприятий</a:t>
                      </a:r>
                      <a:endParaRPr lang="ru-RU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кадрового ресурса для технологической модернизации экономики и общества</a:t>
                      </a:r>
                      <a:endParaRPr lang="ru-RU" sz="1200" dirty="0">
                        <a:latin typeface="+mn-lt"/>
                      </a:endParaRPr>
                    </a:p>
                  </a:txBody>
                  <a:tcPr/>
                </a:tc>
              </a:tr>
              <a:tr h="10275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6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. Ведение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хронических больных, </a:t>
                      </a:r>
                      <a:r>
                        <a:rPr lang="ru-RU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софинансирование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лекарственного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обеспечения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Сформировать, реализовать на практике и масштабировать в медицинских учреждениях региона программы управления хроническими заболеваниями .Реализовать программы лекарственного обеспечения пациентов при амбулаторном лечении.</a:t>
                      </a:r>
                      <a:endParaRPr lang="ru-RU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Снижение смертность населения за счет мероприятий по  ведению больных с 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хроническими заболеваниями</a:t>
                      </a:r>
                      <a:endParaRPr lang="ru-RU" sz="1200" dirty="0">
                        <a:latin typeface="+mn-lt"/>
                      </a:endParaRPr>
                    </a:p>
                  </a:txBody>
                  <a:tcPr/>
                </a:tc>
              </a:tr>
              <a:tr h="9666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7. Формирование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новой модели организации первичной медико-санитарной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помощи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kern="1200" dirty="0">
                        <a:solidFill>
                          <a:schemeClr val="dk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Передача части функций участковых врачей среднему медицинскому персоналу . Создание специализированных служб, призванных снизить нагрузку на участкового врача, повысить производительность труда персонала поликлиник </a:t>
                      </a:r>
                      <a:endParaRPr lang="ru-RU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Улучшить показатели здоровья населения за счет </a:t>
                      </a:r>
                      <a:r>
                        <a:rPr lang="ru-RU" sz="1200" dirty="0" smtClean="0">
                          <a:latin typeface="+mn-lt"/>
                          <a:ea typeface="Calibri"/>
                          <a:cs typeface="Times New Roman"/>
                        </a:rPr>
                        <a:t>мероприятий </a:t>
                      </a:r>
                      <a:r>
                        <a:rPr lang="ru-RU" sz="1200" dirty="0">
                          <a:latin typeface="+mn-lt"/>
                          <a:ea typeface="Calibri"/>
                          <a:cs typeface="Times New Roman"/>
                        </a:rPr>
                        <a:t>по укреплению первичной </a:t>
                      </a:r>
                      <a:r>
                        <a:rPr lang="ru-RU" sz="1200" dirty="0" smtClean="0">
                          <a:latin typeface="+mn-lt"/>
                          <a:ea typeface="Calibri"/>
                          <a:cs typeface="Times New Roman"/>
                        </a:rPr>
                        <a:t>МСП</a:t>
                      </a:r>
                      <a:endParaRPr lang="ru-RU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27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10.  Кадры решают</a:t>
                      </a:r>
                      <a:endParaRPr lang="ru-RU" sz="1200" b="1" dirty="0"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Внедрение в государственное управление на «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пилотном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участке» технологий целостного кадрового цикла, включая создание единой платформы системы резервов управленческих кадров, позволяющих реализовать идею опережающего кадрового обеспечения.</a:t>
                      </a:r>
                      <a:endParaRPr lang="ru-RU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единой системы работы с персоналом</a:t>
                      </a:r>
                      <a:endParaRPr lang="ru-RU" sz="12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857232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ru-RU" sz="2800" b="1" dirty="0" smtClean="0">
                <a:latin typeface="+mn-lt"/>
              </a:rPr>
              <a:t>План обучающих семинаров</a:t>
            </a:r>
            <a:endParaRPr lang="ru-RU" sz="2800" b="1" dirty="0">
              <a:latin typeface="+mn-lt"/>
            </a:endParaRPr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1" y="857230"/>
          <a:ext cx="9143999" cy="5857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1319"/>
                <a:gridCol w="2507553"/>
                <a:gridCol w="3465127"/>
              </a:tblGrid>
              <a:tr h="59400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Темы семинаров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Модераторы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 Участники семинара</a:t>
                      </a:r>
                      <a:endParaRPr lang="ru-RU" sz="2000" dirty="0"/>
                    </a:p>
                  </a:txBody>
                  <a:tcPr/>
                </a:tc>
              </a:tr>
              <a:tr h="22304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1. Двухдневный семинар «Сквозное стратегическое планирование развития региона»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latin typeface="+mn-lt"/>
                        </a:rPr>
                        <a:t>Аналитический центр при Правительстве РФ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latin typeface="+mn-lt"/>
                        </a:rPr>
                        <a:t>Представители органов местного самоуправления</a:t>
                      </a:r>
                    </a:p>
                    <a:p>
                      <a:pPr algn="just"/>
                      <a:r>
                        <a:rPr lang="ru-RU" sz="1800" dirty="0" smtClean="0">
                          <a:latin typeface="+mn-lt"/>
                        </a:rPr>
                        <a:t>Представители исполнительных органов государственной власти области и структурных подразделений правительства области</a:t>
                      </a: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</a:tr>
              <a:tr h="30334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2. Трехдневный семинар «Механизмы реализации стратегических целей и задач развития муниципальных образований»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+mn-lt"/>
                        </a:rPr>
                        <a:t>Аналитический центр при Правительстве РФ</a:t>
                      </a:r>
                    </a:p>
                    <a:p>
                      <a:pPr algn="just"/>
                      <a:r>
                        <a:rPr lang="ru-RU" sz="2000" dirty="0" smtClean="0">
                          <a:latin typeface="+mn-lt"/>
                        </a:rPr>
                        <a:t>Департамент экономического развития Воронежской</a:t>
                      </a:r>
                      <a:r>
                        <a:rPr lang="ru-RU" sz="2000" baseline="0" dirty="0" smtClean="0">
                          <a:latin typeface="+mn-lt"/>
                        </a:rPr>
                        <a:t> области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latin typeface="+mn-lt"/>
                        </a:rPr>
                        <a:t>Команды</a:t>
                      </a:r>
                      <a:r>
                        <a:rPr lang="ru-RU" sz="1800" baseline="0" dirty="0" smtClean="0">
                          <a:latin typeface="+mn-lt"/>
                        </a:rPr>
                        <a:t> участников стратегического планирования муниципальных районов (городских округов)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+mn-lt"/>
                        </a:rPr>
                        <a:t>Представители исполнительных органов государственной власти области и структурных подразделений правительства области</a:t>
                      </a:r>
                    </a:p>
                    <a:p>
                      <a:pPr algn="just"/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2331</TotalTime>
  <Words>1138</Words>
  <Application>Microsoft Office PowerPoint</Application>
  <PresentationFormat>Экран (4:3)</PresentationFormat>
  <Paragraphs>178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Участие Воронежской области в реализации пилотных стратегических проектов, предложенных Центром стратегических разработок</vt:lpstr>
      <vt:lpstr>План обучающих семинаров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Artem</dc:creator>
  <cp:lastModifiedBy>Попова</cp:lastModifiedBy>
  <cp:revision>288</cp:revision>
  <cp:lastPrinted>2017-09-25T23:30:02Z</cp:lastPrinted>
  <dcterms:created xsi:type="dcterms:W3CDTF">2016-11-18T08:58:42Z</dcterms:created>
  <dcterms:modified xsi:type="dcterms:W3CDTF">2017-11-01T08:15:20Z</dcterms:modified>
</cp:coreProperties>
</file>